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1" r:id="rId1"/>
  </p:sldMasterIdLst>
  <p:notesMasterIdLst>
    <p:notesMasterId r:id="rId18"/>
  </p:notesMasterIdLst>
  <p:handoutMasterIdLst>
    <p:handoutMasterId r:id="rId19"/>
  </p:handoutMasterIdLst>
  <p:sldIdLst>
    <p:sldId id="266" r:id="rId2"/>
    <p:sldId id="330" r:id="rId3"/>
    <p:sldId id="331" r:id="rId4"/>
    <p:sldId id="332" r:id="rId5"/>
    <p:sldId id="337" r:id="rId6"/>
    <p:sldId id="339" r:id="rId7"/>
    <p:sldId id="333" r:id="rId8"/>
    <p:sldId id="338" r:id="rId9"/>
    <p:sldId id="340" r:id="rId10"/>
    <p:sldId id="336" r:id="rId11"/>
    <p:sldId id="341" r:id="rId12"/>
    <p:sldId id="334" r:id="rId13"/>
    <p:sldId id="342" r:id="rId14"/>
    <p:sldId id="343" r:id="rId15"/>
    <p:sldId id="344" r:id="rId16"/>
    <p:sldId id="335" r:id="rId17"/>
  </p:sldIdLst>
  <p:sldSz cx="12192000" cy="6858000"/>
  <p:notesSz cx="6669088" cy="9926638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</p:embeddedFont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14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29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44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59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5740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2888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036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184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8C4BA51-F45D-4759-8423-67169F91AC01}">
          <p14:sldIdLst>
            <p14:sldId id="266"/>
            <p14:sldId id="330"/>
            <p14:sldId id="331"/>
            <p14:sldId id="332"/>
          </p14:sldIdLst>
        </p14:section>
        <p14:section name="Spectral Graph Theory" id="{0BD1ADBA-40FA-48AC-A9B1-12AE488B4CDA}">
          <p14:sldIdLst>
            <p14:sldId id="337"/>
            <p14:sldId id="339"/>
            <p14:sldId id="333"/>
            <p14:sldId id="338"/>
            <p14:sldId id="340"/>
            <p14:sldId id="336"/>
            <p14:sldId id="341"/>
            <p14:sldId id="334"/>
          </p14:sldIdLst>
        </p14:section>
        <p14:section name="Graph Coarsening" id="{638C443A-C3E5-42AC-961D-BC8DAB284A30}">
          <p14:sldIdLst>
            <p14:sldId id="342"/>
            <p14:sldId id="343"/>
            <p14:sldId id="344"/>
            <p14:sldId id="335"/>
          </p14:sldIdLst>
        </p14:section>
        <p14:section name="Effects of Coarsening" id="{B1434851-7EBF-4C72-9E1D-22F9CE3CD0E9}">
          <p14:sldIdLst/>
        </p14:section>
        <p14:section name="Recap" id="{7D8E61E5-1026-4B09-8AB6-683A2EF585A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799" userDrawn="1">
          <p15:clr>
            <a:srgbClr val="A4A3A4"/>
          </p15:clr>
        </p15:guide>
        <p15:guide id="2" orient="horz" pos="4020" userDrawn="1">
          <p15:clr>
            <a:srgbClr val="A4A3A4"/>
          </p15:clr>
        </p15:guide>
        <p15:guide id="3" orient="horz" pos="119" userDrawn="1">
          <p15:clr>
            <a:srgbClr val="A4A3A4"/>
          </p15:clr>
        </p15:guide>
        <p15:guide id="4" pos="212" userDrawn="1">
          <p15:clr>
            <a:srgbClr val="A4A3A4"/>
          </p15:clr>
        </p15:guide>
        <p15:guide id="5" pos="7470" userDrawn="1">
          <p15:clr>
            <a:srgbClr val="A4A3A4"/>
          </p15:clr>
        </p15:guide>
        <p15:guide id="6" pos="2444" userDrawn="1">
          <p15:clr>
            <a:srgbClr val="A4A3A4"/>
          </p15:clr>
        </p15:guide>
        <p15:guide id="7" pos="2724" userDrawn="1">
          <p15:clr>
            <a:srgbClr val="A4A3A4"/>
          </p15:clr>
        </p15:guide>
        <p15:guide id="8" pos="3561" userDrawn="1">
          <p15:clr>
            <a:srgbClr val="A4A3A4"/>
          </p15:clr>
        </p15:guide>
        <p15:guide id="9" pos="4119" userDrawn="1">
          <p15:clr>
            <a:srgbClr val="A4A3A4"/>
          </p15:clr>
        </p15:guide>
        <p15:guide id="10" pos="4734" userDrawn="1">
          <p15:clr>
            <a:srgbClr val="A4A3A4"/>
          </p15:clr>
        </p15:guide>
        <p15:guide id="11" pos="5068" userDrawn="1">
          <p15:clr>
            <a:srgbClr val="A4A3A4"/>
          </p15:clr>
        </p15:guide>
        <p15:guide id="12" pos="4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6DB1"/>
    <a:srgbClr val="F192A7"/>
    <a:srgbClr val="16316F"/>
    <a:srgbClr val="003A80"/>
    <a:srgbClr val="709BB6"/>
    <a:srgbClr val="F3CE81"/>
    <a:srgbClr val="EEF9F4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76" autoAdjust="0"/>
  </p:normalViewPr>
  <p:slideViewPr>
    <p:cSldViewPr showGuides="1">
      <p:cViewPr varScale="1">
        <p:scale>
          <a:sx n="115" d="100"/>
          <a:sy n="115" d="100"/>
        </p:scale>
        <p:origin x="372" y="108"/>
      </p:cViewPr>
      <p:guideLst>
        <p:guide orient="horz" pos="799"/>
        <p:guide orient="horz" pos="4020"/>
        <p:guide orient="horz" pos="119"/>
        <p:guide pos="212"/>
        <p:guide pos="7470"/>
        <p:guide pos="2444"/>
        <p:guide pos="2724"/>
        <p:guide pos="3561"/>
        <p:guide pos="4119"/>
        <p:guide pos="4734"/>
        <p:guide pos="5068"/>
        <p:guide pos="436"/>
      </p:guideLst>
    </p:cSldViewPr>
  </p:slideViewPr>
  <p:outlineViewPr>
    <p:cViewPr>
      <p:scale>
        <a:sx n="33" d="100"/>
        <a:sy n="33" d="100"/>
      </p:scale>
      <p:origin x="0" y="-13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708" y="-108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C1158B8-CE64-4D08-9C97-3C15FF16520A}" type="datetimeFigureOut">
              <a:rPr lang="de-DE"/>
              <a:pPr>
                <a:defRPr/>
              </a:pPr>
              <a:t>27.07.2019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CC81B521-92AB-40FE-97CA-49D9FAB91B10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723435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10.png>
</file>

<file path=ppt/media/image62.png>
</file>

<file path=ppt/media/image62.svg>
</file>

<file path=ppt/media/image63.png>
</file>

<file path=ppt/media/image64.svg>
</file>

<file path=ppt/media/image65.png>
</file>

<file path=ppt/media/image66.png>
</file>

<file path=ppt/media/image67.svg>
</file>

<file path=ppt/media/image68.png>
</file>

<file path=ppt/media/image69.png>
</file>

<file path=ppt/media/image7.png>
</file>

<file path=ppt/media/image70.png>
</file>

<file path=ppt/media/image71.png>
</file>

<file path=ppt/media/image710.png>
</file>

<file path=ppt/media/image72.png>
</file>

<file path=ppt/media/image72.svg>
</file>

<file path=ppt/media/image73.png>
</file>

<file path=ppt/media/image74.svg>
</file>

<file path=ppt/media/image75.png>
</file>

<file path=ppt/media/image76.png>
</file>

<file path=ppt/media/image77.png>
</file>

<file path=ppt/media/image78.svg>
</file>

<file path=ppt/media/image79.png>
</file>

<file path=ppt/media/image8.svg>
</file>

<file path=ppt/media/image80.svg>
</file>

<file path=ppt/media/image81.png>
</file>

<file path=ppt/media/image82.png>
</file>

<file path=ppt/media/image83.svg>
</file>

<file path=ppt/media/image84.png>
</file>

<file path=ppt/media/image85.svg>
</file>

<file path=ppt/media/image86.png>
</file>

<file path=ppt/media/image87.png>
</file>

<file path=ppt/media/image88.sv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56AFCA3-482A-41D8-BC65-2818E6253C55}" type="datetimeFigureOut">
              <a:rPr lang="de-DE"/>
              <a:pPr>
                <a:defRPr/>
              </a:pPr>
              <a:t>27.07.2019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6988" y="744538"/>
            <a:ext cx="6615112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0" tIns="45716" rIns="91430" bIns="45716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750" y="4714875"/>
            <a:ext cx="5335588" cy="4467225"/>
          </a:xfrm>
          <a:prstGeom prst="rect">
            <a:avLst/>
          </a:prstGeom>
        </p:spPr>
        <p:txBody>
          <a:bodyPr vert="horz" lIns="91430" tIns="45716" rIns="91430" bIns="45716" rtlCol="0">
            <a:normAutofit/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28CE89F-81FE-4496-9E60-360F7316EBD6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982087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6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5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40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8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6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4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Regelungstechnik und Mechatronik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334108" y="4149080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/>
          <p:cNvCxnSpPr/>
          <p:nvPr userDrawn="1"/>
        </p:nvCxnSpPr>
        <p:spPr>
          <a:xfrm flipV="1">
            <a:off x="334108" y="1341656"/>
            <a:ext cx="11523134" cy="0"/>
          </a:xfrm>
          <a:prstGeom prst="line">
            <a:avLst/>
          </a:prstGeom>
          <a:ln w="3810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/>
          <p:cNvCxnSpPr/>
          <p:nvPr userDrawn="1"/>
        </p:nvCxnSpPr>
        <p:spPr>
          <a:xfrm flipV="1">
            <a:off x="334108" y="1269648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Inhaltsplatzhalter 2"/>
          <p:cNvSpPr>
            <a:spLocks noGrp="1"/>
          </p:cNvSpPr>
          <p:nvPr userDrawn="1">
            <p:ph sz="quarter" idx="12"/>
          </p:nvPr>
        </p:nvSpPr>
        <p:spPr>
          <a:xfrm>
            <a:off x="334109" y="2924944"/>
            <a:ext cx="11521180" cy="1152128"/>
          </a:xfrm>
        </p:spPr>
        <p:txBody>
          <a:bodyPr anchor="ctr"/>
          <a:lstStyle>
            <a:lvl1pPr marL="0" indent="0">
              <a:buFontTx/>
              <a:buNone/>
              <a:defRPr sz="2800" b="1">
                <a:solidFill>
                  <a:schemeClr val="tx2"/>
                </a:solidFill>
              </a:defRPr>
            </a:lvl1pPr>
            <a:lvl2pPr marL="360009" indent="0">
              <a:buFontTx/>
              <a:buNone/>
              <a:defRPr sz="2800" b="1">
                <a:solidFill>
                  <a:schemeClr val="tx2"/>
                </a:solidFill>
              </a:defRPr>
            </a:lvl2pPr>
            <a:lvl3pPr marL="720018" indent="0">
              <a:buFontTx/>
              <a:buNone/>
              <a:defRPr sz="2800" b="1">
                <a:solidFill>
                  <a:schemeClr val="tx2"/>
                </a:solidFill>
              </a:defRPr>
            </a:lvl3pPr>
            <a:lvl4pPr marL="1078302" indent="0">
              <a:buFontTx/>
              <a:buNone/>
              <a:defRPr sz="2800" b="1">
                <a:solidFill>
                  <a:schemeClr val="tx2"/>
                </a:solidFill>
              </a:defRPr>
            </a:lvl4pPr>
            <a:lvl5pPr marL="1440036" indent="0">
              <a:buFontTx/>
              <a:buNone/>
              <a:defRPr sz="2800" b="1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Inhaltsplatzhalter 12"/>
          <p:cNvSpPr>
            <a:spLocks noGrp="1"/>
          </p:cNvSpPr>
          <p:nvPr userDrawn="1">
            <p:ph sz="quarter" idx="13"/>
          </p:nvPr>
        </p:nvSpPr>
        <p:spPr>
          <a:xfrm>
            <a:off x="336063" y="4365104"/>
            <a:ext cx="11498385" cy="57606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grpSp>
        <p:nvGrpSpPr>
          <p:cNvPr id="53" name="Gruppieren 52"/>
          <p:cNvGrpSpPr/>
          <p:nvPr userDrawn="1"/>
        </p:nvGrpSpPr>
        <p:grpSpPr>
          <a:xfrm>
            <a:off x="7523872" y="358894"/>
            <a:ext cx="4322934" cy="549829"/>
            <a:chOff x="592138" y="4597611"/>
            <a:chExt cx="8172451" cy="1279314"/>
          </a:xfrm>
        </p:grpSpPr>
        <p:sp>
          <p:nvSpPr>
            <p:cNvPr id="54" name="Freeform 6"/>
            <p:cNvSpPr>
              <a:spLocks/>
            </p:cNvSpPr>
            <p:nvPr/>
          </p:nvSpPr>
          <p:spPr bwMode="auto">
            <a:xfrm>
              <a:off x="592138" y="4606925"/>
              <a:ext cx="358775" cy="517525"/>
            </a:xfrm>
            <a:custGeom>
              <a:avLst/>
              <a:gdLst>
                <a:gd name="T0" fmla="*/ 0 w 226"/>
                <a:gd name="T1" fmla="*/ 0 h 326"/>
                <a:gd name="T2" fmla="*/ 66 w 226"/>
                <a:gd name="T3" fmla="*/ 0 h 326"/>
                <a:gd name="T4" fmla="*/ 66 w 226"/>
                <a:gd name="T5" fmla="*/ 126 h 326"/>
                <a:gd name="T6" fmla="*/ 159 w 226"/>
                <a:gd name="T7" fmla="*/ 126 h 326"/>
                <a:gd name="T8" fmla="*/ 159 w 226"/>
                <a:gd name="T9" fmla="*/ 0 h 326"/>
                <a:gd name="T10" fmla="*/ 226 w 226"/>
                <a:gd name="T11" fmla="*/ 0 h 326"/>
                <a:gd name="T12" fmla="*/ 226 w 226"/>
                <a:gd name="T13" fmla="*/ 326 h 326"/>
                <a:gd name="T14" fmla="*/ 159 w 226"/>
                <a:gd name="T15" fmla="*/ 326 h 326"/>
                <a:gd name="T16" fmla="*/ 159 w 226"/>
                <a:gd name="T17" fmla="*/ 181 h 326"/>
                <a:gd name="T18" fmla="*/ 66 w 226"/>
                <a:gd name="T19" fmla="*/ 181 h 326"/>
                <a:gd name="T20" fmla="*/ 66 w 226"/>
                <a:gd name="T21" fmla="*/ 326 h 326"/>
                <a:gd name="T22" fmla="*/ 0 w 226"/>
                <a:gd name="T23" fmla="*/ 326 h 326"/>
                <a:gd name="T24" fmla="*/ 0 w 226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" h="326">
                  <a:moveTo>
                    <a:pt x="0" y="0"/>
                  </a:moveTo>
                  <a:lnTo>
                    <a:pt x="66" y="0"/>
                  </a:lnTo>
                  <a:lnTo>
                    <a:pt x="66" y="126"/>
                  </a:lnTo>
                  <a:lnTo>
                    <a:pt x="159" y="126"/>
                  </a:lnTo>
                  <a:lnTo>
                    <a:pt x="159" y="0"/>
                  </a:lnTo>
                  <a:lnTo>
                    <a:pt x="226" y="0"/>
                  </a:lnTo>
                  <a:lnTo>
                    <a:pt x="226" y="326"/>
                  </a:lnTo>
                  <a:lnTo>
                    <a:pt x="159" y="326"/>
                  </a:lnTo>
                  <a:lnTo>
                    <a:pt x="159" y="181"/>
                  </a:lnTo>
                  <a:lnTo>
                    <a:pt x="66" y="181"/>
                  </a:lnTo>
                  <a:lnTo>
                    <a:pt x="66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5" name="Freeform 7"/>
            <p:cNvSpPr>
              <a:spLocks/>
            </p:cNvSpPr>
            <p:nvPr/>
          </p:nvSpPr>
          <p:spPr bwMode="auto">
            <a:xfrm>
              <a:off x="1065213" y="4606925"/>
              <a:ext cx="303213" cy="517525"/>
            </a:xfrm>
            <a:custGeom>
              <a:avLst/>
              <a:gdLst>
                <a:gd name="T0" fmla="*/ 0 w 191"/>
                <a:gd name="T1" fmla="*/ 0 h 326"/>
                <a:gd name="T2" fmla="*/ 186 w 191"/>
                <a:gd name="T3" fmla="*/ 0 h 326"/>
                <a:gd name="T4" fmla="*/ 178 w 191"/>
                <a:gd name="T5" fmla="*/ 53 h 326"/>
                <a:gd name="T6" fmla="*/ 66 w 191"/>
                <a:gd name="T7" fmla="*/ 53 h 326"/>
                <a:gd name="T8" fmla="*/ 66 w 191"/>
                <a:gd name="T9" fmla="*/ 129 h 326"/>
                <a:gd name="T10" fmla="*/ 160 w 191"/>
                <a:gd name="T11" fmla="*/ 129 h 326"/>
                <a:gd name="T12" fmla="*/ 160 w 191"/>
                <a:gd name="T13" fmla="*/ 183 h 326"/>
                <a:gd name="T14" fmla="*/ 66 w 191"/>
                <a:gd name="T15" fmla="*/ 183 h 326"/>
                <a:gd name="T16" fmla="*/ 66 w 191"/>
                <a:gd name="T17" fmla="*/ 270 h 326"/>
                <a:gd name="T18" fmla="*/ 191 w 191"/>
                <a:gd name="T19" fmla="*/ 270 h 326"/>
                <a:gd name="T20" fmla="*/ 191 w 191"/>
                <a:gd name="T21" fmla="*/ 326 h 326"/>
                <a:gd name="T22" fmla="*/ 0 w 191"/>
                <a:gd name="T23" fmla="*/ 326 h 326"/>
                <a:gd name="T24" fmla="*/ 0 w 191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1" h="326">
                  <a:moveTo>
                    <a:pt x="0" y="0"/>
                  </a:moveTo>
                  <a:lnTo>
                    <a:pt x="186" y="0"/>
                  </a:lnTo>
                  <a:lnTo>
                    <a:pt x="178" y="53"/>
                  </a:lnTo>
                  <a:lnTo>
                    <a:pt x="66" y="53"/>
                  </a:lnTo>
                  <a:lnTo>
                    <a:pt x="66" y="129"/>
                  </a:lnTo>
                  <a:lnTo>
                    <a:pt x="160" y="129"/>
                  </a:lnTo>
                  <a:lnTo>
                    <a:pt x="160" y="183"/>
                  </a:lnTo>
                  <a:lnTo>
                    <a:pt x="66" y="183"/>
                  </a:lnTo>
                  <a:lnTo>
                    <a:pt x="66" y="270"/>
                  </a:lnTo>
                  <a:lnTo>
                    <a:pt x="191" y="270"/>
                  </a:lnTo>
                  <a:lnTo>
                    <a:pt x="191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6" name="Rectangle 8"/>
            <p:cNvSpPr>
              <a:spLocks noChangeArrowheads="1"/>
            </p:cNvSpPr>
            <p:nvPr/>
          </p:nvSpPr>
          <p:spPr bwMode="auto">
            <a:xfrm>
              <a:off x="1443038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7" name="Freeform 9"/>
            <p:cNvSpPr>
              <a:spLocks/>
            </p:cNvSpPr>
            <p:nvPr/>
          </p:nvSpPr>
          <p:spPr bwMode="auto">
            <a:xfrm>
              <a:off x="1663701" y="4606925"/>
              <a:ext cx="361950" cy="517525"/>
            </a:xfrm>
            <a:custGeom>
              <a:avLst/>
              <a:gdLst>
                <a:gd name="T0" fmla="*/ 0 w 228"/>
                <a:gd name="T1" fmla="*/ 0 h 326"/>
                <a:gd name="T2" fmla="*/ 73 w 228"/>
                <a:gd name="T3" fmla="*/ 0 h 326"/>
                <a:gd name="T4" fmla="*/ 136 w 228"/>
                <a:gd name="T5" fmla="*/ 129 h 326"/>
                <a:gd name="T6" fmla="*/ 151 w 228"/>
                <a:gd name="T7" fmla="*/ 164 h 326"/>
                <a:gd name="T8" fmla="*/ 164 w 228"/>
                <a:gd name="T9" fmla="*/ 197 h 326"/>
                <a:gd name="T10" fmla="*/ 172 w 228"/>
                <a:gd name="T11" fmla="*/ 223 h 326"/>
                <a:gd name="T12" fmla="*/ 170 w 228"/>
                <a:gd name="T13" fmla="*/ 201 h 326"/>
                <a:gd name="T14" fmla="*/ 168 w 228"/>
                <a:gd name="T15" fmla="*/ 176 h 326"/>
                <a:gd name="T16" fmla="*/ 167 w 228"/>
                <a:gd name="T17" fmla="*/ 153 h 326"/>
                <a:gd name="T18" fmla="*/ 167 w 228"/>
                <a:gd name="T19" fmla="*/ 133 h 326"/>
                <a:gd name="T20" fmla="*/ 165 w 228"/>
                <a:gd name="T21" fmla="*/ 0 h 326"/>
                <a:gd name="T22" fmla="*/ 228 w 228"/>
                <a:gd name="T23" fmla="*/ 0 h 326"/>
                <a:gd name="T24" fmla="*/ 228 w 228"/>
                <a:gd name="T25" fmla="*/ 326 h 326"/>
                <a:gd name="T26" fmla="*/ 159 w 228"/>
                <a:gd name="T27" fmla="*/ 326 h 326"/>
                <a:gd name="T28" fmla="*/ 103 w 228"/>
                <a:gd name="T29" fmla="*/ 201 h 326"/>
                <a:gd name="T30" fmla="*/ 92 w 228"/>
                <a:gd name="T31" fmla="*/ 176 h 326"/>
                <a:gd name="T32" fmla="*/ 81 w 228"/>
                <a:gd name="T33" fmla="*/ 151 h 326"/>
                <a:gd name="T34" fmla="*/ 72 w 228"/>
                <a:gd name="T35" fmla="*/ 129 h 326"/>
                <a:gd name="T36" fmla="*/ 64 w 228"/>
                <a:gd name="T37" fmla="*/ 109 h 326"/>
                <a:gd name="T38" fmla="*/ 59 w 228"/>
                <a:gd name="T39" fmla="*/ 93 h 326"/>
                <a:gd name="T40" fmla="*/ 61 w 228"/>
                <a:gd name="T41" fmla="*/ 123 h 326"/>
                <a:gd name="T42" fmla="*/ 62 w 228"/>
                <a:gd name="T43" fmla="*/ 156 h 326"/>
                <a:gd name="T44" fmla="*/ 62 w 228"/>
                <a:gd name="T45" fmla="*/ 187 h 326"/>
                <a:gd name="T46" fmla="*/ 64 w 228"/>
                <a:gd name="T47" fmla="*/ 326 h 326"/>
                <a:gd name="T48" fmla="*/ 0 w 228"/>
                <a:gd name="T49" fmla="*/ 326 h 326"/>
                <a:gd name="T50" fmla="*/ 0 w 228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8" h="326">
                  <a:moveTo>
                    <a:pt x="0" y="0"/>
                  </a:moveTo>
                  <a:lnTo>
                    <a:pt x="73" y="0"/>
                  </a:lnTo>
                  <a:lnTo>
                    <a:pt x="136" y="129"/>
                  </a:lnTo>
                  <a:lnTo>
                    <a:pt x="151" y="164"/>
                  </a:lnTo>
                  <a:lnTo>
                    <a:pt x="164" y="197"/>
                  </a:lnTo>
                  <a:lnTo>
                    <a:pt x="172" y="223"/>
                  </a:lnTo>
                  <a:lnTo>
                    <a:pt x="170" y="201"/>
                  </a:lnTo>
                  <a:lnTo>
                    <a:pt x="168" y="176"/>
                  </a:lnTo>
                  <a:lnTo>
                    <a:pt x="167" y="153"/>
                  </a:lnTo>
                  <a:lnTo>
                    <a:pt x="167" y="133"/>
                  </a:lnTo>
                  <a:lnTo>
                    <a:pt x="165" y="0"/>
                  </a:lnTo>
                  <a:lnTo>
                    <a:pt x="228" y="0"/>
                  </a:lnTo>
                  <a:lnTo>
                    <a:pt x="228" y="326"/>
                  </a:lnTo>
                  <a:lnTo>
                    <a:pt x="159" y="326"/>
                  </a:lnTo>
                  <a:lnTo>
                    <a:pt x="103" y="201"/>
                  </a:lnTo>
                  <a:lnTo>
                    <a:pt x="92" y="176"/>
                  </a:lnTo>
                  <a:lnTo>
                    <a:pt x="81" y="151"/>
                  </a:lnTo>
                  <a:lnTo>
                    <a:pt x="72" y="129"/>
                  </a:lnTo>
                  <a:lnTo>
                    <a:pt x="64" y="109"/>
                  </a:lnTo>
                  <a:lnTo>
                    <a:pt x="59" y="93"/>
                  </a:lnTo>
                  <a:lnTo>
                    <a:pt x="61" y="123"/>
                  </a:lnTo>
                  <a:lnTo>
                    <a:pt x="62" y="156"/>
                  </a:lnTo>
                  <a:lnTo>
                    <a:pt x="62" y="187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8" name="Freeform 10"/>
            <p:cNvSpPr>
              <a:spLocks/>
            </p:cNvSpPr>
            <p:nvPr/>
          </p:nvSpPr>
          <p:spPr bwMode="auto">
            <a:xfrm>
              <a:off x="2106613" y="4606925"/>
              <a:ext cx="352425" cy="517525"/>
            </a:xfrm>
            <a:custGeom>
              <a:avLst/>
              <a:gdLst>
                <a:gd name="T0" fmla="*/ 22 w 222"/>
                <a:gd name="T1" fmla="*/ 0 h 326"/>
                <a:gd name="T2" fmla="*/ 219 w 222"/>
                <a:gd name="T3" fmla="*/ 0 h 326"/>
                <a:gd name="T4" fmla="*/ 219 w 222"/>
                <a:gd name="T5" fmla="*/ 47 h 326"/>
                <a:gd name="T6" fmla="*/ 97 w 222"/>
                <a:gd name="T7" fmla="*/ 251 h 326"/>
                <a:gd name="T8" fmla="*/ 94 w 222"/>
                <a:gd name="T9" fmla="*/ 258 h 326"/>
                <a:gd name="T10" fmla="*/ 91 w 222"/>
                <a:gd name="T11" fmla="*/ 262 h 326"/>
                <a:gd name="T12" fmla="*/ 88 w 222"/>
                <a:gd name="T13" fmla="*/ 265 h 326"/>
                <a:gd name="T14" fmla="*/ 85 w 222"/>
                <a:gd name="T15" fmla="*/ 270 h 326"/>
                <a:gd name="T16" fmla="*/ 81 w 222"/>
                <a:gd name="T17" fmla="*/ 273 h 326"/>
                <a:gd name="T18" fmla="*/ 80 w 222"/>
                <a:gd name="T19" fmla="*/ 275 h 326"/>
                <a:gd name="T20" fmla="*/ 80 w 222"/>
                <a:gd name="T21" fmla="*/ 275 h 326"/>
                <a:gd name="T22" fmla="*/ 83 w 222"/>
                <a:gd name="T23" fmla="*/ 275 h 326"/>
                <a:gd name="T24" fmla="*/ 91 w 222"/>
                <a:gd name="T25" fmla="*/ 275 h 326"/>
                <a:gd name="T26" fmla="*/ 102 w 222"/>
                <a:gd name="T27" fmla="*/ 273 h 326"/>
                <a:gd name="T28" fmla="*/ 113 w 222"/>
                <a:gd name="T29" fmla="*/ 273 h 326"/>
                <a:gd name="T30" fmla="*/ 222 w 222"/>
                <a:gd name="T31" fmla="*/ 273 h 326"/>
                <a:gd name="T32" fmla="*/ 206 w 222"/>
                <a:gd name="T33" fmla="*/ 326 h 326"/>
                <a:gd name="T34" fmla="*/ 0 w 222"/>
                <a:gd name="T35" fmla="*/ 326 h 326"/>
                <a:gd name="T36" fmla="*/ 0 w 222"/>
                <a:gd name="T37" fmla="*/ 281 h 326"/>
                <a:gd name="T38" fmla="*/ 122 w 222"/>
                <a:gd name="T39" fmla="*/ 81 h 326"/>
                <a:gd name="T40" fmla="*/ 128 w 222"/>
                <a:gd name="T41" fmla="*/ 70 h 326"/>
                <a:gd name="T42" fmla="*/ 135 w 222"/>
                <a:gd name="T43" fmla="*/ 61 h 326"/>
                <a:gd name="T44" fmla="*/ 141 w 222"/>
                <a:gd name="T45" fmla="*/ 54 h 326"/>
                <a:gd name="T46" fmla="*/ 142 w 222"/>
                <a:gd name="T47" fmla="*/ 51 h 326"/>
                <a:gd name="T48" fmla="*/ 138 w 222"/>
                <a:gd name="T49" fmla="*/ 51 h 326"/>
                <a:gd name="T50" fmla="*/ 127 w 222"/>
                <a:gd name="T51" fmla="*/ 53 h 326"/>
                <a:gd name="T52" fmla="*/ 108 w 222"/>
                <a:gd name="T53" fmla="*/ 54 h 326"/>
                <a:gd name="T54" fmla="*/ 8 w 222"/>
                <a:gd name="T55" fmla="*/ 54 h 326"/>
                <a:gd name="T56" fmla="*/ 22 w 222"/>
                <a:gd name="T57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2" h="326">
                  <a:moveTo>
                    <a:pt x="22" y="0"/>
                  </a:moveTo>
                  <a:lnTo>
                    <a:pt x="219" y="0"/>
                  </a:lnTo>
                  <a:lnTo>
                    <a:pt x="219" y="47"/>
                  </a:lnTo>
                  <a:lnTo>
                    <a:pt x="97" y="251"/>
                  </a:lnTo>
                  <a:lnTo>
                    <a:pt x="94" y="258"/>
                  </a:lnTo>
                  <a:lnTo>
                    <a:pt x="91" y="262"/>
                  </a:lnTo>
                  <a:lnTo>
                    <a:pt x="88" y="265"/>
                  </a:lnTo>
                  <a:lnTo>
                    <a:pt x="85" y="270"/>
                  </a:lnTo>
                  <a:lnTo>
                    <a:pt x="81" y="273"/>
                  </a:lnTo>
                  <a:lnTo>
                    <a:pt x="80" y="275"/>
                  </a:lnTo>
                  <a:lnTo>
                    <a:pt x="80" y="275"/>
                  </a:lnTo>
                  <a:lnTo>
                    <a:pt x="83" y="275"/>
                  </a:lnTo>
                  <a:lnTo>
                    <a:pt x="91" y="275"/>
                  </a:lnTo>
                  <a:lnTo>
                    <a:pt x="102" y="273"/>
                  </a:lnTo>
                  <a:lnTo>
                    <a:pt x="113" y="273"/>
                  </a:lnTo>
                  <a:lnTo>
                    <a:pt x="222" y="273"/>
                  </a:lnTo>
                  <a:lnTo>
                    <a:pt x="206" y="326"/>
                  </a:lnTo>
                  <a:lnTo>
                    <a:pt x="0" y="326"/>
                  </a:lnTo>
                  <a:lnTo>
                    <a:pt x="0" y="281"/>
                  </a:lnTo>
                  <a:lnTo>
                    <a:pt x="122" y="81"/>
                  </a:lnTo>
                  <a:lnTo>
                    <a:pt x="128" y="70"/>
                  </a:lnTo>
                  <a:lnTo>
                    <a:pt x="135" y="61"/>
                  </a:lnTo>
                  <a:lnTo>
                    <a:pt x="141" y="54"/>
                  </a:lnTo>
                  <a:lnTo>
                    <a:pt x="142" y="51"/>
                  </a:lnTo>
                  <a:lnTo>
                    <a:pt x="138" y="51"/>
                  </a:lnTo>
                  <a:lnTo>
                    <a:pt x="127" y="53"/>
                  </a:lnTo>
                  <a:lnTo>
                    <a:pt x="108" y="54"/>
                  </a:lnTo>
                  <a:lnTo>
                    <a:pt x="8" y="5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9" name="Freeform 11"/>
            <p:cNvSpPr>
              <a:spLocks/>
            </p:cNvSpPr>
            <p:nvPr/>
          </p:nvSpPr>
          <p:spPr bwMode="auto">
            <a:xfrm>
              <a:off x="2711451" y="4606925"/>
              <a:ext cx="360363" cy="517525"/>
            </a:xfrm>
            <a:custGeom>
              <a:avLst/>
              <a:gdLst>
                <a:gd name="T0" fmla="*/ 0 w 227"/>
                <a:gd name="T1" fmla="*/ 0 h 326"/>
                <a:gd name="T2" fmla="*/ 72 w 227"/>
                <a:gd name="T3" fmla="*/ 0 h 326"/>
                <a:gd name="T4" fmla="*/ 136 w 227"/>
                <a:gd name="T5" fmla="*/ 129 h 326"/>
                <a:gd name="T6" fmla="*/ 150 w 227"/>
                <a:gd name="T7" fmla="*/ 164 h 326"/>
                <a:gd name="T8" fmla="*/ 163 w 227"/>
                <a:gd name="T9" fmla="*/ 197 h 326"/>
                <a:gd name="T10" fmla="*/ 171 w 227"/>
                <a:gd name="T11" fmla="*/ 223 h 326"/>
                <a:gd name="T12" fmla="*/ 169 w 227"/>
                <a:gd name="T13" fmla="*/ 201 h 326"/>
                <a:gd name="T14" fmla="*/ 167 w 227"/>
                <a:gd name="T15" fmla="*/ 176 h 326"/>
                <a:gd name="T16" fmla="*/ 167 w 227"/>
                <a:gd name="T17" fmla="*/ 153 h 326"/>
                <a:gd name="T18" fmla="*/ 166 w 227"/>
                <a:gd name="T19" fmla="*/ 133 h 326"/>
                <a:gd name="T20" fmla="*/ 164 w 227"/>
                <a:gd name="T21" fmla="*/ 0 h 326"/>
                <a:gd name="T22" fmla="*/ 227 w 227"/>
                <a:gd name="T23" fmla="*/ 0 h 326"/>
                <a:gd name="T24" fmla="*/ 227 w 227"/>
                <a:gd name="T25" fmla="*/ 326 h 326"/>
                <a:gd name="T26" fmla="*/ 158 w 227"/>
                <a:gd name="T27" fmla="*/ 326 h 326"/>
                <a:gd name="T28" fmla="*/ 102 w 227"/>
                <a:gd name="T29" fmla="*/ 201 h 326"/>
                <a:gd name="T30" fmla="*/ 91 w 227"/>
                <a:gd name="T31" fmla="*/ 176 h 326"/>
                <a:gd name="T32" fmla="*/ 80 w 227"/>
                <a:gd name="T33" fmla="*/ 151 h 326"/>
                <a:gd name="T34" fmla="*/ 71 w 227"/>
                <a:gd name="T35" fmla="*/ 129 h 326"/>
                <a:gd name="T36" fmla="*/ 63 w 227"/>
                <a:gd name="T37" fmla="*/ 109 h 326"/>
                <a:gd name="T38" fmla="*/ 58 w 227"/>
                <a:gd name="T39" fmla="*/ 93 h 326"/>
                <a:gd name="T40" fmla="*/ 60 w 227"/>
                <a:gd name="T41" fmla="*/ 123 h 326"/>
                <a:gd name="T42" fmla="*/ 61 w 227"/>
                <a:gd name="T43" fmla="*/ 156 h 326"/>
                <a:gd name="T44" fmla="*/ 61 w 227"/>
                <a:gd name="T45" fmla="*/ 187 h 326"/>
                <a:gd name="T46" fmla="*/ 63 w 227"/>
                <a:gd name="T47" fmla="*/ 326 h 326"/>
                <a:gd name="T48" fmla="*/ 0 w 227"/>
                <a:gd name="T49" fmla="*/ 326 h 326"/>
                <a:gd name="T50" fmla="*/ 0 w 227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7" h="326">
                  <a:moveTo>
                    <a:pt x="0" y="0"/>
                  </a:moveTo>
                  <a:lnTo>
                    <a:pt x="72" y="0"/>
                  </a:lnTo>
                  <a:lnTo>
                    <a:pt x="136" y="129"/>
                  </a:lnTo>
                  <a:lnTo>
                    <a:pt x="150" y="164"/>
                  </a:lnTo>
                  <a:lnTo>
                    <a:pt x="163" y="197"/>
                  </a:lnTo>
                  <a:lnTo>
                    <a:pt x="171" y="223"/>
                  </a:lnTo>
                  <a:lnTo>
                    <a:pt x="169" y="201"/>
                  </a:lnTo>
                  <a:lnTo>
                    <a:pt x="167" y="176"/>
                  </a:lnTo>
                  <a:lnTo>
                    <a:pt x="167" y="153"/>
                  </a:lnTo>
                  <a:lnTo>
                    <a:pt x="166" y="133"/>
                  </a:lnTo>
                  <a:lnTo>
                    <a:pt x="164" y="0"/>
                  </a:lnTo>
                  <a:lnTo>
                    <a:pt x="227" y="0"/>
                  </a:lnTo>
                  <a:lnTo>
                    <a:pt x="227" y="326"/>
                  </a:lnTo>
                  <a:lnTo>
                    <a:pt x="158" y="326"/>
                  </a:lnTo>
                  <a:lnTo>
                    <a:pt x="102" y="201"/>
                  </a:lnTo>
                  <a:lnTo>
                    <a:pt x="91" y="176"/>
                  </a:lnTo>
                  <a:lnTo>
                    <a:pt x="80" y="151"/>
                  </a:lnTo>
                  <a:lnTo>
                    <a:pt x="71" y="129"/>
                  </a:lnTo>
                  <a:lnTo>
                    <a:pt x="63" y="109"/>
                  </a:lnTo>
                  <a:lnTo>
                    <a:pt x="58" y="93"/>
                  </a:lnTo>
                  <a:lnTo>
                    <a:pt x="60" y="123"/>
                  </a:lnTo>
                  <a:lnTo>
                    <a:pt x="61" y="156"/>
                  </a:lnTo>
                  <a:lnTo>
                    <a:pt x="61" y="187"/>
                  </a:lnTo>
                  <a:lnTo>
                    <a:pt x="63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0" name="Rectangle 12"/>
            <p:cNvSpPr>
              <a:spLocks noChangeArrowheads="1"/>
            </p:cNvSpPr>
            <p:nvPr/>
          </p:nvSpPr>
          <p:spPr bwMode="auto">
            <a:xfrm>
              <a:off x="3186113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1" name="Freeform 13"/>
            <p:cNvSpPr>
              <a:spLocks/>
            </p:cNvSpPr>
            <p:nvPr/>
          </p:nvSpPr>
          <p:spPr bwMode="auto">
            <a:xfrm>
              <a:off x="3341688" y="4606925"/>
              <a:ext cx="223838" cy="517525"/>
            </a:xfrm>
            <a:custGeom>
              <a:avLst/>
              <a:gdLst>
                <a:gd name="T0" fmla="*/ 14 w 141"/>
                <a:gd name="T1" fmla="*/ 0 h 326"/>
                <a:gd name="T2" fmla="*/ 95 w 141"/>
                <a:gd name="T3" fmla="*/ 0 h 326"/>
                <a:gd name="T4" fmla="*/ 141 w 141"/>
                <a:gd name="T5" fmla="*/ 87 h 326"/>
                <a:gd name="T6" fmla="*/ 141 w 141"/>
                <a:gd name="T7" fmla="*/ 211 h 326"/>
                <a:gd name="T8" fmla="*/ 83 w 141"/>
                <a:gd name="T9" fmla="*/ 326 h 326"/>
                <a:gd name="T10" fmla="*/ 0 w 141"/>
                <a:gd name="T11" fmla="*/ 326 h 326"/>
                <a:gd name="T12" fmla="*/ 95 w 141"/>
                <a:gd name="T13" fmla="*/ 151 h 326"/>
                <a:gd name="T14" fmla="*/ 14 w 141"/>
                <a:gd name="T1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326">
                  <a:moveTo>
                    <a:pt x="14" y="0"/>
                  </a:moveTo>
                  <a:lnTo>
                    <a:pt x="95" y="0"/>
                  </a:lnTo>
                  <a:lnTo>
                    <a:pt x="141" y="87"/>
                  </a:lnTo>
                  <a:lnTo>
                    <a:pt x="141" y="211"/>
                  </a:lnTo>
                  <a:lnTo>
                    <a:pt x="83" y="326"/>
                  </a:lnTo>
                  <a:lnTo>
                    <a:pt x="0" y="326"/>
                  </a:lnTo>
                  <a:lnTo>
                    <a:pt x="95" y="15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2" name="Freeform 14"/>
            <p:cNvSpPr>
              <a:spLocks/>
            </p:cNvSpPr>
            <p:nvPr/>
          </p:nvSpPr>
          <p:spPr bwMode="auto">
            <a:xfrm>
              <a:off x="3614738" y="4606925"/>
              <a:ext cx="220663" cy="520700"/>
            </a:xfrm>
            <a:custGeom>
              <a:avLst/>
              <a:gdLst>
                <a:gd name="T0" fmla="*/ 44 w 139"/>
                <a:gd name="T1" fmla="*/ 0 h 328"/>
                <a:gd name="T2" fmla="*/ 123 w 139"/>
                <a:gd name="T3" fmla="*/ 0 h 328"/>
                <a:gd name="T4" fmla="*/ 45 w 139"/>
                <a:gd name="T5" fmla="*/ 148 h 328"/>
                <a:gd name="T6" fmla="*/ 139 w 139"/>
                <a:gd name="T7" fmla="*/ 328 h 328"/>
                <a:gd name="T8" fmla="*/ 59 w 139"/>
                <a:gd name="T9" fmla="*/ 328 h 328"/>
                <a:gd name="T10" fmla="*/ 0 w 139"/>
                <a:gd name="T11" fmla="*/ 212 h 328"/>
                <a:gd name="T12" fmla="*/ 0 w 139"/>
                <a:gd name="T13" fmla="*/ 87 h 328"/>
                <a:gd name="T14" fmla="*/ 44 w 139"/>
                <a:gd name="T15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" h="328">
                  <a:moveTo>
                    <a:pt x="44" y="0"/>
                  </a:moveTo>
                  <a:lnTo>
                    <a:pt x="123" y="0"/>
                  </a:lnTo>
                  <a:lnTo>
                    <a:pt x="45" y="148"/>
                  </a:lnTo>
                  <a:lnTo>
                    <a:pt x="139" y="328"/>
                  </a:lnTo>
                  <a:lnTo>
                    <a:pt x="59" y="328"/>
                  </a:lnTo>
                  <a:lnTo>
                    <a:pt x="0" y="212"/>
                  </a:lnTo>
                  <a:lnTo>
                    <a:pt x="0" y="87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3" name="Freeform 15"/>
            <p:cNvSpPr>
              <a:spLocks noEditPoints="1"/>
            </p:cNvSpPr>
            <p:nvPr/>
          </p:nvSpPr>
          <p:spPr bwMode="auto">
            <a:xfrm>
              <a:off x="3884613" y="4606925"/>
              <a:ext cx="379413" cy="517525"/>
            </a:xfrm>
            <a:custGeom>
              <a:avLst/>
              <a:gdLst>
                <a:gd name="T0" fmla="*/ 67 w 239"/>
                <a:gd name="T1" fmla="*/ 51 h 326"/>
                <a:gd name="T2" fmla="*/ 67 w 239"/>
                <a:gd name="T3" fmla="*/ 273 h 326"/>
                <a:gd name="T4" fmla="*/ 103 w 239"/>
                <a:gd name="T5" fmla="*/ 273 h 326"/>
                <a:gd name="T6" fmla="*/ 122 w 239"/>
                <a:gd name="T7" fmla="*/ 270 h 326"/>
                <a:gd name="T8" fmla="*/ 138 w 239"/>
                <a:gd name="T9" fmla="*/ 262 h 326"/>
                <a:gd name="T10" fmla="*/ 150 w 239"/>
                <a:gd name="T11" fmla="*/ 248 h 326"/>
                <a:gd name="T12" fmla="*/ 159 w 239"/>
                <a:gd name="T13" fmla="*/ 228 h 326"/>
                <a:gd name="T14" fmla="*/ 164 w 239"/>
                <a:gd name="T15" fmla="*/ 201 h 326"/>
                <a:gd name="T16" fmla="*/ 166 w 239"/>
                <a:gd name="T17" fmla="*/ 170 h 326"/>
                <a:gd name="T18" fmla="*/ 166 w 239"/>
                <a:gd name="T19" fmla="*/ 143 h 326"/>
                <a:gd name="T20" fmla="*/ 163 w 239"/>
                <a:gd name="T21" fmla="*/ 118 h 326"/>
                <a:gd name="T22" fmla="*/ 158 w 239"/>
                <a:gd name="T23" fmla="*/ 97 h 326"/>
                <a:gd name="T24" fmla="*/ 148 w 239"/>
                <a:gd name="T25" fmla="*/ 78 h 326"/>
                <a:gd name="T26" fmla="*/ 141 w 239"/>
                <a:gd name="T27" fmla="*/ 67 h 326"/>
                <a:gd name="T28" fmla="*/ 128 w 239"/>
                <a:gd name="T29" fmla="*/ 57 h 326"/>
                <a:gd name="T30" fmla="*/ 114 w 239"/>
                <a:gd name="T31" fmla="*/ 53 h 326"/>
                <a:gd name="T32" fmla="*/ 97 w 239"/>
                <a:gd name="T33" fmla="*/ 51 h 326"/>
                <a:gd name="T34" fmla="*/ 67 w 239"/>
                <a:gd name="T35" fmla="*/ 51 h 326"/>
                <a:gd name="T36" fmla="*/ 0 w 239"/>
                <a:gd name="T37" fmla="*/ 0 h 326"/>
                <a:gd name="T38" fmla="*/ 66 w 239"/>
                <a:gd name="T39" fmla="*/ 0 h 326"/>
                <a:gd name="T40" fmla="*/ 86 w 239"/>
                <a:gd name="T41" fmla="*/ 0 h 326"/>
                <a:gd name="T42" fmla="*/ 106 w 239"/>
                <a:gd name="T43" fmla="*/ 0 h 326"/>
                <a:gd name="T44" fmla="*/ 123 w 239"/>
                <a:gd name="T45" fmla="*/ 1 h 326"/>
                <a:gd name="T46" fmla="*/ 150 w 239"/>
                <a:gd name="T47" fmla="*/ 6 h 326"/>
                <a:gd name="T48" fmla="*/ 173 w 239"/>
                <a:gd name="T49" fmla="*/ 17 h 326"/>
                <a:gd name="T50" fmla="*/ 195 w 239"/>
                <a:gd name="T51" fmla="*/ 34 h 326"/>
                <a:gd name="T52" fmla="*/ 214 w 239"/>
                <a:gd name="T53" fmla="*/ 57 h 326"/>
                <a:gd name="T54" fmla="*/ 228 w 239"/>
                <a:gd name="T55" fmla="*/ 87 h 326"/>
                <a:gd name="T56" fmla="*/ 237 w 239"/>
                <a:gd name="T57" fmla="*/ 123 h 326"/>
                <a:gd name="T58" fmla="*/ 239 w 239"/>
                <a:gd name="T59" fmla="*/ 164 h 326"/>
                <a:gd name="T60" fmla="*/ 237 w 239"/>
                <a:gd name="T61" fmla="*/ 197 h 326"/>
                <a:gd name="T62" fmla="*/ 231 w 239"/>
                <a:gd name="T63" fmla="*/ 226 h 326"/>
                <a:gd name="T64" fmla="*/ 222 w 239"/>
                <a:gd name="T65" fmla="*/ 254 h 326"/>
                <a:gd name="T66" fmla="*/ 206 w 239"/>
                <a:gd name="T67" fmla="*/ 278 h 326"/>
                <a:gd name="T68" fmla="*/ 184 w 239"/>
                <a:gd name="T69" fmla="*/ 301 h 326"/>
                <a:gd name="T70" fmla="*/ 156 w 239"/>
                <a:gd name="T71" fmla="*/ 319 h 326"/>
                <a:gd name="T72" fmla="*/ 127 w 239"/>
                <a:gd name="T73" fmla="*/ 325 h 326"/>
                <a:gd name="T74" fmla="*/ 106 w 239"/>
                <a:gd name="T75" fmla="*/ 326 h 326"/>
                <a:gd name="T76" fmla="*/ 80 w 239"/>
                <a:gd name="T77" fmla="*/ 326 h 326"/>
                <a:gd name="T78" fmla="*/ 0 w 239"/>
                <a:gd name="T79" fmla="*/ 326 h 326"/>
                <a:gd name="T80" fmla="*/ 0 w 239"/>
                <a:gd name="T8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9" h="326">
                  <a:moveTo>
                    <a:pt x="67" y="51"/>
                  </a:moveTo>
                  <a:lnTo>
                    <a:pt x="67" y="273"/>
                  </a:lnTo>
                  <a:lnTo>
                    <a:pt x="103" y="273"/>
                  </a:lnTo>
                  <a:lnTo>
                    <a:pt x="122" y="270"/>
                  </a:lnTo>
                  <a:lnTo>
                    <a:pt x="138" y="262"/>
                  </a:lnTo>
                  <a:lnTo>
                    <a:pt x="150" y="248"/>
                  </a:lnTo>
                  <a:lnTo>
                    <a:pt x="159" y="228"/>
                  </a:lnTo>
                  <a:lnTo>
                    <a:pt x="164" y="201"/>
                  </a:lnTo>
                  <a:lnTo>
                    <a:pt x="166" y="170"/>
                  </a:lnTo>
                  <a:lnTo>
                    <a:pt x="166" y="143"/>
                  </a:lnTo>
                  <a:lnTo>
                    <a:pt x="163" y="118"/>
                  </a:lnTo>
                  <a:lnTo>
                    <a:pt x="158" y="97"/>
                  </a:lnTo>
                  <a:lnTo>
                    <a:pt x="148" y="78"/>
                  </a:lnTo>
                  <a:lnTo>
                    <a:pt x="141" y="67"/>
                  </a:lnTo>
                  <a:lnTo>
                    <a:pt x="128" y="57"/>
                  </a:lnTo>
                  <a:lnTo>
                    <a:pt x="114" y="53"/>
                  </a:lnTo>
                  <a:lnTo>
                    <a:pt x="97" y="51"/>
                  </a:lnTo>
                  <a:lnTo>
                    <a:pt x="67" y="51"/>
                  </a:lnTo>
                  <a:close/>
                  <a:moveTo>
                    <a:pt x="0" y="0"/>
                  </a:moveTo>
                  <a:lnTo>
                    <a:pt x="66" y="0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123" y="1"/>
                  </a:lnTo>
                  <a:lnTo>
                    <a:pt x="150" y="6"/>
                  </a:lnTo>
                  <a:lnTo>
                    <a:pt x="173" y="17"/>
                  </a:lnTo>
                  <a:lnTo>
                    <a:pt x="195" y="34"/>
                  </a:lnTo>
                  <a:lnTo>
                    <a:pt x="214" y="57"/>
                  </a:lnTo>
                  <a:lnTo>
                    <a:pt x="228" y="87"/>
                  </a:lnTo>
                  <a:lnTo>
                    <a:pt x="237" y="123"/>
                  </a:lnTo>
                  <a:lnTo>
                    <a:pt x="239" y="164"/>
                  </a:lnTo>
                  <a:lnTo>
                    <a:pt x="237" y="197"/>
                  </a:lnTo>
                  <a:lnTo>
                    <a:pt x="231" y="226"/>
                  </a:lnTo>
                  <a:lnTo>
                    <a:pt x="222" y="254"/>
                  </a:lnTo>
                  <a:lnTo>
                    <a:pt x="206" y="278"/>
                  </a:lnTo>
                  <a:lnTo>
                    <a:pt x="184" y="301"/>
                  </a:lnTo>
                  <a:lnTo>
                    <a:pt x="156" y="319"/>
                  </a:lnTo>
                  <a:lnTo>
                    <a:pt x="127" y="325"/>
                  </a:lnTo>
                  <a:lnTo>
                    <a:pt x="106" y="326"/>
                  </a:lnTo>
                  <a:lnTo>
                    <a:pt x="80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4" name="Freeform 16"/>
            <p:cNvSpPr>
              <a:spLocks noEditPoints="1"/>
            </p:cNvSpPr>
            <p:nvPr/>
          </p:nvSpPr>
          <p:spPr bwMode="auto">
            <a:xfrm>
              <a:off x="4333877" y="4598986"/>
              <a:ext cx="447676" cy="536577"/>
            </a:xfrm>
            <a:custGeom>
              <a:avLst/>
              <a:gdLst>
                <a:gd name="T0" fmla="*/ 140 w 282"/>
                <a:gd name="T1" fmla="*/ 50 h 338"/>
                <a:gd name="T2" fmla="*/ 118 w 282"/>
                <a:gd name="T3" fmla="*/ 55 h 338"/>
                <a:gd name="T4" fmla="*/ 101 w 282"/>
                <a:gd name="T5" fmla="*/ 64 h 338"/>
                <a:gd name="T6" fmla="*/ 89 w 282"/>
                <a:gd name="T7" fmla="*/ 80 h 338"/>
                <a:gd name="T8" fmla="*/ 79 w 282"/>
                <a:gd name="T9" fmla="*/ 103 h 338"/>
                <a:gd name="T10" fmla="*/ 75 w 282"/>
                <a:gd name="T11" fmla="*/ 133 h 338"/>
                <a:gd name="T12" fmla="*/ 73 w 282"/>
                <a:gd name="T13" fmla="*/ 169 h 338"/>
                <a:gd name="T14" fmla="*/ 75 w 282"/>
                <a:gd name="T15" fmla="*/ 208 h 338"/>
                <a:gd name="T16" fmla="*/ 79 w 282"/>
                <a:gd name="T17" fmla="*/ 238 h 338"/>
                <a:gd name="T18" fmla="*/ 89 w 282"/>
                <a:gd name="T19" fmla="*/ 261 h 338"/>
                <a:gd name="T20" fmla="*/ 101 w 282"/>
                <a:gd name="T21" fmla="*/ 275 h 338"/>
                <a:gd name="T22" fmla="*/ 120 w 282"/>
                <a:gd name="T23" fmla="*/ 284 h 338"/>
                <a:gd name="T24" fmla="*/ 142 w 282"/>
                <a:gd name="T25" fmla="*/ 286 h 338"/>
                <a:gd name="T26" fmla="*/ 162 w 282"/>
                <a:gd name="T27" fmla="*/ 284 h 338"/>
                <a:gd name="T28" fmla="*/ 178 w 282"/>
                <a:gd name="T29" fmla="*/ 275 h 338"/>
                <a:gd name="T30" fmla="*/ 190 w 282"/>
                <a:gd name="T31" fmla="*/ 259 h 338"/>
                <a:gd name="T32" fmla="*/ 200 w 282"/>
                <a:gd name="T33" fmla="*/ 236 h 338"/>
                <a:gd name="T34" fmla="*/ 204 w 282"/>
                <a:gd name="T35" fmla="*/ 206 h 338"/>
                <a:gd name="T36" fmla="*/ 206 w 282"/>
                <a:gd name="T37" fmla="*/ 169 h 338"/>
                <a:gd name="T38" fmla="*/ 206 w 282"/>
                <a:gd name="T39" fmla="*/ 138 h 338"/>
                <a:gd name="T40" fmla="*/ 203 w 282"/>
                <a:gd name="T41" fmla="*/ 112 h 338"/>
                <a:gd name="T42" fmla="*/ 198 w 282"/>
                <a:gd name="T43" fmla="*/ 92 h 338"/>
                <a:gd name="T44" fmla="*/ 193 w 282"/>
                <a:gd name="T45" fmla="*/ 81 h 338"/>
                <a:gd name="T46" fmla="*/ 186 w 282"/>
                <a:gd name="T47" fmla="*/ 70 h 338"/>
                <a:gd name="T48" fmla="*/ 175 w 282"/>
                <a:gd name="T49" fmla="*/ 61 h 338"/>
                <a:gd name="T50" fmla="*/ 159 w 282"/>
                <a:gd name="T51" fmla="*/ 53 h 338"/>
                <a:gd name="T52" fmla="*/ 140 w 282"/>
                <a:gd name="T53" fmla="*/ 50 h 338"/>
                <a:gd name="T54" fmla="*/ 142 w 282"/>
                <a:gd name="T55" fmla="*/ 0 h 338"/>
                <a:gd name="T56" fmla="*/ 176 w 282"/>
                <a:gd name="T57" fmla="*/ 3 h 338"/>
                <a:gd name="T58" fmla="*/ 208 w 282"/>
                <a:gd name="T59" fmla="*/ 14 h 338"/>
                <a:gd name="T60" fmla="*/ 234 w 282"/>
                <a:gd name="T61" fmla="*/ 33 h 338"/>
                <a:gd name="T62" fmla="*/ 254 w 282"/>
                <a:gd name="T63" fmla="*/ 58 h 338"/>
                <a:gd name="T64" fmla="*/ 270 w 282"/>
                <a:gd name="T65" fmla="*/ 89 h 338"/>
                <a:gd name="T66" fmla="*/ 279 w 282"/>
                <a:gd name="T67" fmla="*/ 125 h 338"/>
                <a:gd name="T68" fmla="*/ 282 w 282"/>
                <a:gd name="T69" fmla="*/ 166 h 338"/>
                <a:gd name="T70" fmla="*/ 279 w 282"/>
                <a:gd name="T71" fmla="*/ 208 h 338"/>
                <a:gd name="T72" fmla="*/ 270 w 282"/>
                <a:gd name="T73" fmla="*/ 245 h 338"/>
                <a:gd name="T74" fmla="*/ 256 w 282"/>
                <a:gd name="T75" fmla="*/ 277 h 338"/>
                <a:gd name="T76" fmla="*/ 236 w 282"/>
                <a:gd name="T77" fmla="*/ 303 h 338"/>
                <a:gd name="T78" fmla="*/ 209 w 282"/>
                <a:gd name="T79" fmla="*/ 322 h 338"/>
                <a:gd name="T80" fmla="*/ 189 w 282"/>
                <a:gd name="T81" fmla="*/ 331 h 338"/>
                <a:gd name="T82" fmla="*/ 168 w 282"/>
                <a:gd name="T83" fmla="*/ 336 h 338"/>
                <a:gd name="T84" fmla="*/ 143 w 282"/>
                <a:gd name="T85" fmla="*/ 338 h 338"/>
                <a:gd name="T86" fmla="*/ 109 w 282"/>
                <a:gd name="T87" fmla="*/ 334 h 338"/>
                <a:gd name="T88" fmla="*/ 81 w 282"/>
                <a:gd name="T89" fmla="*/ 327 h 338"/>
                <a:gd name="T90" fmla="*/ 58 w 282"/>
                <a:gd name="T91" fmla="*/ 313 h 338"/>
                <a:gd name="T92" fmla="*/ 37 w 282"/>
                <a:gd name="T93" fmla="*/ 291 h 338"/>
                <a:gd name="T94" fmla="*/ 20 w 282"/>
                <a:gd name="T95" fmla="*/ 266 h 338"/>
                <a:gd name="T96" fmla="*/ 9 w 282"/>
                <a:gd name="T97" fmla="*/ 236 h 338"/>
                <a:gd name="T98" fmla="*/ 1 w 282"/>
                <a:gd name="T99" fmla="*/ 205 h 338"/>
                <a:gd name="T100" fmla="*/ 0 w 282"/>
                <a:gd name="T101" fmla="*/ 169 h 338"/>
                <a:gd name="T102" fmla="*/ 3 w 282"/>
                <a:gd name="T103" fmla="*/ 128 h 338"/>
                <a:gd name="T104" fmla="*/ 12 w 282"/>
                <a:gd name="T105" fmla="*/ 92 h 338"/>
                <a:gd name="T106" fmla="*/ 26 w 282"/>
                <a:gd name="T107" fmla="*/ 61 h 338"/>
                <a:gd name="T108" fmla="*/ 48 w 282"/>
                <a:gd name="T109" fmla="*/ 34 h 338"/>
                <a:gd name="T110" fmla="*/ 73 w 282"/>
                <a:gd name="T111" fmla="*/ 16 h 338"/>
                <a:gd name="T112" fmla="*/ 93 w 282"/>
                <a:gd name="T113" fmla="*/ 6 h 338"/>
                <a:gd name="T114" fmla="*/ 117 w 282"/>
                <a:gd name="T115" fmla="*/ 2 h 338"/>
                <a:gd name="T116" fmla="*/ 142 w 282"/>
                <a:gd name="T117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2" h="338">
                  <a:moveTo>
                    <a:pt x="140" y="50"/>
                  </a:moveTo>
                  <a:lnTo>
                    <a:pt x="118" y="55"/>
                  </a:lnTo>
                  <a:lnTo>
                    <a:pt x="101" y="64"/>
                  </a:lnTo>
                  <a:lnTo>
                    <a:pt x="89" y="80"/>
                  </a:lnTo>
                  <a:lnTo>
                    <a:pt x="79" y="103"/>
                  </a:lnTo>
                  <a:lnTo>
                    <a:pt x="75" y="133"/>
                  </a:lnTo>
                  <a:lnTo>
                    <a:pt x="73" y="169"/>
                  </a:lnTo>
                  <a:lnTo>
                    <a:pt x="75" y="208"/>
                  </a:lnTo>
                  <a:lnTo>
                    <a:pt x="79" y="238"/>
                  </a:lnTo>
                  <a:lnTo>
                    <a:pt x="89" y="261"/>
                  </a:lnTo>
                  <a:lnTo>
                    <a:pt x="101" y="275"/>
                  </a:lnTo>
                  <a:lnTo>
                    <a:pt x="120" y="284"/>
                  </a:lnTo>
                  <a:lnTo>
                    <a:pt x="142" y="286"/>
                  </a:lnTo>
                  <a:lnTo>
                    <a:pt x="162" y="284"/>
                  </a:lnTo>
                  <a:lnTo>
                    <a:pt x="178" y="275"/>
                  </a:lnTo>
                  <a:lnTo>
                    <a:pt x="190" y="259"/>
                  </a:lnTo>
                  <a:lnTo>
                    <a:pt x="200" y="236"/>
                  </a:lnTo>
                  <a:lnTo>
                    <a:pt x="204" y="206"/>
                  </a:lnTo>
                  <a:lnTo>
                    <a:pt x="206" y="169"/>
                  </a:lnTo>
                  <a:lnTo>
                    <a:pt x="206" y="138"/>
                  </a:lnTo>
                  <a:lnTo>
                    <a:pt x="203" y="112"/>
                  </a:lnTo>
                  <a:lnTo>
                    <a:pt x="198" y="92"/>
                  </a:lnTo>
                  <a:lnTo>
                    <a:pt x="193" y="81"/>
                  </a:lnTo>
                  <a:lnTo>
                    <a:pt x="186" y="70"/>
                  </a:lnTo>
                  <a:lnTo>
                    <a:pt x="175" y="61"/>
                  </a:lnTo>
                  <a:lnTo>
                    <a:pt x="159" y="53"/>
                  </a:lnTo>
                  <a:lnTo>
                    <a:pt x="140" y="50"/>
                  </a:lnTo>
                  <a:close/>
                  <a:moveTo>
                    <a:pt x="142" y="0"/>
                  </a:moveTo>
                  <a:lnTo>
                    <a:pt x="176" y="3"/>
                  </a:lnTo>
                  <a:lnTo>
                    <a:pt x="208" y="14"/>
                  </a:lnTo>
                  <a:lnTo>
                    <a:pt x="234" y="33"/>
                  </a:lnTo>
                  <a:lnTo>
                    <a:pt x="254" y="58"/>
                  </a:lnTo>
                  <a:lnTo>
                    <a:pt x="270" y="89"/>
                  </a:lnTo>
                  <a:lnTo>
                    <a:pt x="279" y="125"/>
                  </a:lnTo>
                  <a:lnTo>
                    <a:pt x="282" y="166"/>
                  </a:lnTo>
                  <a:lnTo>
                    <a:pt x="279" y="208"/>
                  </a:lnTo>
                  <a:lnTo>
                    <a:pt x="270" y="245"/>
                  </a:lnTo>
                  <a:lnTo>
                    <a:pt x="256" y="277"/>
                  </a:lnTo>
                  <a:lnTo>
                    <a:pt x="236" y="303"/>
                  </a:lnTo>
                  <a:lnTo>
                    <a:pt x="209" y="322"/>
                  </a:lnTo>
                  <a:lnTo>
                    <a:pt x="189" y="331"/>
                  </a:lnTo>
                  <a:lnTo>
                    <a:pt x="168" y="336"/>
                  </a:lnTo>
                  <a:lnTo>
                    <a:pt x="143" y="338"/>
                  </a:lnTo>
                  <a:lnTo>
                    <a:pt x="109" y="334"/>
                  </a:lnTo>
                  <a:lnTo>
                    <a:pt x="81" y="327"/>
                  </a:lnTo>
                  <a:lnTo>
                    <a:pt x="58" y="313"/>
                  </a:lnTo>
                  <a:lnTo>
                    <a:pt x="37" y="291"/>
                  </a:lnTo>
                  <a:lnTo>
                    <a:pt x="20" y="266"/>
                  </a:lnTo>
                  <a:lnTo>
                    <a:pt x="9" y="236"/>
                  </a:lnTo>
                  <a:lnTo>
                    <a:pt x="1" y="205"/>
                  </a:lnTo>
                  <a:lnTo>
                    <a:pt x="0" y="169"/>
                  </a:lnTo>
                  <a:lnTo>
                    <a:pt x="3" y="128"/>
                  </a:lnTo>
                  <a:lnTo>
                    <a:pt x="12" y="92"/>
                  </a:lnTo>
                  <a:lnTo>
                    <a:pt x="26" y="61"/>
                  </a:lnTo>
                  <a:lnTo>
                    <a:pt x="48" y="34"/>
                  </a:lnTo>
                  <a:lnTo>
                    <a:pt x="73" y="16"/>
                  </a:lnTo>
                  <a:lnTo>
                    <a:pt x="93" y="6"/>
                  </a:lnTo>
                  <a:lnTo>
                    <a:pt x="117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5" name="Freeform 17"/>
            <p:cNvSpPr>
              <a:spLocks noEditPoints="1"/>
            </p:cNvSpPr>
            <p:nvPr/>
          </p:nvSpPr>
          <p:spPr bwMode="auto">
            <a:xfrm>
              <a:off x="4872038" y="4606925"/>
              <a:ext cx="376238" cy="517525"/>
            </a:xfrm>
            <a:custGeom>
              <a:avLst/>
              <a:gdLst>
                <a:gd name="T0" fmla="*/ 64 w 237"/>
                <a:gd name="T1" fmla="*/ 51 h 326"/>
                <a:gd name="T2" fmla="*/ 64 w 237"/>
                <a:gd name="T3" fmla="*/ 140 h 326"/>
                <a:gd name="T4" fmla="*/ 87 w 237"/>
                <a:gd name="T5" fmla="*/ 140 h 326"/>
                <a:gd name="T6" fmla="*/ 104 w 237"/>
                <a:gd name="T7" fmla="*/ 140 h 326"/>
                <a:gd name="T8" fmla="*/ 118 w 237"/>
                <a:gd name="T9" fmla="*/ 139 h 326"/>
                <a:gd name="T10" fmla="*/ 128 w 237"/>
                <a:gd name="T11" fmla="*/ 134 h 326"/>
                <a:gd name="T12" fmla="*/ 136 w 237"/>
                <a:gd name="T13" fmla="*/ 129 h 326"/>
                <a:gd name="T14" fmla="*/ 145 w 237"/>
                <a:gd name="T15" fmla="*/ 115 h 326"/>
                <a:gd name="T16" fmla="*/ 148 w 237"/>
                <a:gd name="T17" fmla="*/ 97 h 326"/>
                <a:gd name="T18" fmla="*/ 147 w 237"/>
                <a:gd name="T19" fmla="*/ 78 h 326"/>
                <a:gd name="T20" fmla="*/ 139 w 237"/>
                <a:gd name="T21" fmla="*/ 65 h 326"/>
                <a:gd name="T22" fmla="*/ 125 w 237"/>
                <a:gd name="T23" fmla="*/ 56 h 326"/>
                <a:gd name="T24" fmla="*/ 109 w 237"/>
                <a:gd name="T25" fmla="*/ 53 h 326"/>
                <a:gd name="T26" fmla="*/ 89 w 237"/>
                <a:gd name="T27" fmla="*/ 51 h 326"/>
                <a:gd name="T28" fmla="*/ 64 w 237"/>
                <a:gd name="T29" fmla="*/ 51 h 326"/>
                <a:gd name="T30" fmla="*/ 0 w 237"/>
                <a:gd name="T31" fmla="*/ 0 h 326"/>
                <a:gd name="T32" fmla="*/ 122 w 237"/>
                <a:gd name="T33" fmla="*/ 0 h 326"/>
                <a:gd name="T34" fmla="*/ 150 w 237"/>
                <a:gd name="T35" fmla="*/ 3 h 326"/>
                <a:gd name="T36" fmla="*/ 173 w 237"/>
                <a:gd name="T37" fmla="*/ 11 h 326"/>
                <a:gd name="T38" fmla="*/ 192 w 237"/>
                <a:gd name="T39" fmla="*/ 26 h 326"/>
                <a:gd name="T40" fmla="*/ 206 w 237"/>
                <a:gd name="T41" fmla="*/ 45 h 326"/>
                <a:gd name="T42" fmla="*/ 215 w 237"/>
                <a:gd name="T43" fmla="*/ 68 h 326"/>
                <a:gd name="T44" fmla="*/ 218 w 237"/>
                <a:gd name="T45" fmla="*/ 95 h 326"/>
                <a:gd name="T46" fmla="*/ 214 w 237"/>
                <a:gd name="T47" fmla="*/ 123 h 326"/>
                <a:gd name="T48" fmla="*/ 204 w 237"/>
                <a:gd name="T49" fmla="*/ 148 h 326"/>
                <a:gd name="T50" fmla="*/ 189 w 237"/>
                <a:gd name="T51" fmla="*/ 168 h 326"/>
                <a:gd name="T52" fmla="*/ 168 w 237"/>
                <a:gd name="T53" fmla="*/ 181 h 326"/>
                <a:gd name="T54" fmla="*/ 145 w 237"/>
                <a:gd name="T55" fmla="*/ 186 h 326"/>
                <a:gd name="T56" fmla="*/ 150 w 237"/>
                <a:gd name="T57" fmla="*/ 189 h 326"/>
                <a:gd name="T58" fmla="*/ 153 w 237"/>
                <a:gd name="T59" fmla="*/ 192 h 326"/>
                <a:gd name="T60" fmla="*/ 156 w 237"/>
                <a:gd name="T61" fmla="*/ 195 h 326"/>
                <a:gd name="T62" fmla="*/ 159 w 237"/>
                <a:gd name="T63" fmla="*/ 200 h 326"/>
                <a:gd name="T64" fmla="*/ 167 w 237"/>
                <a:gd name="T65" fmla="*/ 211 h 326"/>
                <a:gd name="T66" fmla="*/ 176 w 237"/>
                <a:gd name="T67" fmla="*/ 225 h 326"/>
                <a:gd name="T68" fmla="*/ 187 w 237"/>
                <a:gd name="T69" fmla="*/ 243 h 326"/>
                <a:gd name="T70" fmla="*/ 200 w 237"/>
                <a:gd name="T71" fmla="*/ 262 h 326"/>
                <a:gd name="T72" fmla="*/ 211 w 237"/>
                <a:gd name="T73" fmla="*/ 281 h 326"/>
                <a:gd name="T74" fmla="*/ 221 w 237"/>
                <a:gd name="T75" fmla="*/ 300 h 326"/>
                <a:gd name="T76" fmla="*/ 229 w 237"/>
                <a:gd name="T77" fmla="*/ 314 h 326"/>
                <a:gd name="T78" fmla="*/ 236 w 237"/>
                <a:gd name="T79" fmla="*/ 323 h 326"/>
                <a:gd name="T80" fmla="*/ 237 w 237"/>
                <a:gd name="T81" fmla="*/ 326 h 326"/>
                <a:gd name="T82" fmla="*/ 159 w 237"/>
                <a:gd name="T83" fmla="*/ 326 h 326"/>
                <a:gd name="T84" fmla="*/ 151 w 237"/>
                <a:gd name="T85" fmla="*/ 312 h 326"/>
                <a:gd name="T86" fmla="*/ 145 w 237"/>
                <a:gd name="T87" fmla="*/ 301 h 326"/>
                <a:gd name="T88" fmla="*/ 137 w 237"/>
                <a:gd name="T89" fmla="*/ 289 h 326"/>
                <a:gd name="T90" fmla="*/ 129 w 237"/>
                <a:gd name="T91" fmla="*/ 273 h 326"/>
                <a:gd name="T92" fmla="*/ 114 w 237"/>
                <a:gd name="T93" fmla="*/ 247 h 326"/>
                <a:gd name="T94" fmla="*/ 103 w 237"/>
                <a:gd name="T95" fmla="*/ 228 h 326"/>
                <a:gd name="T96" fmla="*/ 93 w 237"/>
                <a:gd name="T97" fmla="*/ 212 h 326"/>
                <a:gd name="T98" fmla="*/ 87 w 237"/>
                <a:gd name="T99" fmla="*/ 203 h 326"/>
                <a:gd name="T100" fmla="*/ 81 w 237"/>
                <a:gd name="T101" fmla="*/ 197 h 326"/>
                <a:gd name="T102" fmla="*/ 75 w 237"/>
                <a:gd name="T103" fmla="*/ 193 h 326"/>
                <a:gd name="T104" fmla="*/ 70 w 237"/>
                <a:gd name="T105" fmla="*/ 192 h 326"/>
                <a:gd name="T106" fmla="*/ 64 w 237"/>
                <a:gd name="T107" fmla="*/ 190 h 326"/>
                <a:gd name="T108" fmla="*/ 64 w 237"/>
                <a:gd name="T109" fmla="*/ 326 h 326"/>
                <a:gd name="T110" fmla="*/ 0 w 237"/>
                <a:gd name="T111" fmla="*/ 326 h 326"/>
                <a:gd name="T112" fmla="*/ 0 w 237"/>
                <a:gd name="T113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37" h="326">
                  <a:moveTo>
                    <a:pt x="64" y="51"/>
                  </a:moveTo>
                  <a:lnTo>
                    <a:pt x="64" y="140"/>
                  </a:lnTo>
                  <a:lnTo>
                    <a:pt x="87" y="140"/>
                  </a:lnTo>
                  <a:lnTo>
                    <a:pt x="104" y="140"/>
                  </a:lnTo>
                  <a:lnTo>
                    <a:pt x="118" y="139"/>
                  </a:lnTo>
                  <a:lnTo>
                    <a:pt x="128" y="134"/>
                  </a:lnTo>
                  <a:lnTo>
                    <a:pt x="136" y="129"/>
                  </a:lnTo>
                  <a:lnTo>
                    <a:pt x="145" y="115"/>
                  </a:lnTo>
                  <a:lnTo>
                    <a:pt x="148" y="97"/>
                  </a:lnTo>
                  <a:lnTo>
                    <a:pt x="147" y="78"/>
                  </a:lnTo>
                  <a:lnTo>
                    <a:pt x="139" y="65"/>
                  </a:lnTo>
                  <a:lnTo>
                    <a:pt x="125" y="56"/>
                  </a:lnTo>
                  <a:lnTo>
                    <a:pt x="109" y="53"/>
                  </a:lnTo>
                  <a:lnTo>
                    <a:pt x="89" y="51"/>
                  </a:lnTo>
                  <a:lnTo>
                    <a:pt x="64" y="51"/>
                  </a:lnTo>
                  <a:close/>
                  <a:moveTo>
                    <a:pt x="0" y="0"/>
                  </a:moveTo>
                  <a:lnTo>
                    <a:pt x="122" y="0"/>
                  </a:lnTo>
                  <a:lnTo>
                    <a:pt x="150" y="3"/>
                  </a:lnTo>
                  <a:lnTo>
                    <a:pt x="173" y="11"/>
                  </a:lnTo>
                  <a:lnTo>
                    <a:pt x="192" y="26"/>
                  </a:lnTo>
                  <a:lnTo>
                    <a:pt x="206" y="45"/>
                  </a:lnTo>
                  <a:lnTo>
                    <a:pt x="215" y="68"/>
                  </a:lnTo>
                  <a:lnTo>
                    <a:pt x="218" y="95"/>
                  </a:lnTo>
                  <a:lnTo>
                    <a:pt x="214" y="123"/>
                  </a:lnTo>
                  <a:lnTo>
                    <a:pt x="204" y="148"/>
                  </a:lnTo>
                  <a:lnTo>
                    <a:pt x="189" y="168"/>
                  </a:lnTo>
                  <a:lnTo>
                    <a:pt x="168" y="181"/>
                  </a:lnTo>
                  <a:lnTo>
                    <a:pt x="145" y="186"/>
                  </a:lnTo>
                  <a:lnTo>
                    <a:pt x="150" y="189"/>
                  </a:lnTo>
                  <a:lnTo>
                    <a:pt x="153" y="192"/>
                  </a:lnTo>
                  <a:lnTo>
                    <a:pt x="156" y="195"/>
                  </a:lnTo>
                  <a:lnTo>
                    <a:pt x="159" y="200"/>
                  </a:lnTo>
                  <a:lnTo>
                    <a:pt x="167" y="211"/>
                  </a:lnTo>
                  <a:lnTo>
                    <a:pt x="176" y="225"/>
                  </a:lnTo>
                  <a:lnTo>
                    <a:pt x="187" y="243"/>
                  </a:lnTo>
                  <a:lnTo>
                    <a:pt x="200" y="262"/>
                  </a:lnTo>
                  <a:lnTo>
                    <a:pt x="211" y="281"/>
                  </a:lnTo>
                  <a:lnTo>
                    <a:pt x="221" y="300"/>
                  </a:lnTo>
                  <a:lnTo>
                    <a:pt x="229" y="314"/>
                  </a:lnTo>
                  <a:lnTo>
                    <a:pt x="236" y="323"/>
                  </a:lnTo>
                  <a:lnTo>
                    <a:pt x="237" y="326"/>
                  </a:lnTo>
                  <a:lnTo>
                    <a:pt x="159" y="326"/>
                  </a:lnTo>
                  <a:lnTo>
                    <a:pt x="151" y="312"/>
                  </a:lnTo>
                  <a:lnTo>
                    <a:pt x="145" y="301"/>
                  </a:lnTo>
                  <a:lnTo>
                    <a:pt x="137" y="289"/>
                  </a:lnTo>
                  <a:lnTo>
                    <a:pt x="129" y="273"/>
                  </a:lnTo>
                  <a:lnTo>
                    <a:pt x="114" y="247"/>
                  </a:lnTo>
                  <a:lnTo>
                    <a:pt x="103" y="228"/>
                  </a:lnTo>
                  <a:lnTo>
                    <a:pt x="93" y="212"/>
                  </a:lnTo>
                  <a:lnTo>
                    <a:pt x="87" y="203"/>
                  </a:lnTo>
                  <a:lnTo>
                    <a:pt x="81" y="197"/>
                  </a:lnTo>
                  <a:lnTo>
                    <a:pt x="75" y="193"/>
                  </a:lnTo>
                  <a:lnTo>
                    <a:pt x="70" y="192"/>
                  </a:lnTo>
                  <a:lnTo>
                    <a:pt x="64" y="190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6" name="Freeform 18"/>
            <p:cNvSpPr>
              <a:spLocks/>
            </p:cNvSpPr>
            <p:nvPr/>
          </p:nvSpPr>
          <p:spPr bwMode="auto">
            <a:xfrm>
              <a:off x="5314951" y="4606925"/>
              <a:ext cx="282575" cy="517525"/>
            </a:xfrm>
            <a:custGeom>
              <a:avLst/>
              <a:gdLst>
                <a:gd name="T0" fmla="*/ 0 w 178"/>
                <a:gd name="T1" fmla="*/ 0 h 326"/>
                <a:gd name="T2" fmla="*/ 178 w 178"/>
                <a:gd name="T3" fmla="*/ 0 h 326"/>
                <a:gd name="T4" fmla="*/ 171 w 178"/>
                <a:gd name="T5" fmla="*/ 53 h 326"/>
                <a:gd name="T6" fmla="*/ 67 w 178"/>
                <a:gd name="T7" fmla="*/ 53 h 326"/>
                <a:gd name="T8" fmla="*/ 67 w 178"/>
                <a:gd name="T9" fmla="*/ 128 h 326"/>
                <a:gd name="T10" fmla="*/ 150 w 178"/>
                <a:gd name="T11" fmla="*/ 128 h 326"/>
                <a:gd name="T12" fmla="*/ 150 w 178"/>
                <a:gd name="T13" fmla="*/ 181 h 326"/>
                <a:gd name="T14" fmla="*/ 67 w 178"/>
                <a:gd name="T15" fmla="*/ 181 h 326"/>
                <a:gd name="T16" fmla="*/ 67 w 178"/>
                <a:gd name="T17" fmla="*/ 326 h 326"/>
                <a:gd name="T18" fmla="*/ 0 w 178"/>
                <a:gd name="T19" fmla="*/ 326 h 326"/>
                <a:gd name="T20" fmla="*/ 0 w 178"/>
                <a:gd name="T2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8" h="326">
                  <a:moveTo>
                    <a:pt x="0" y="0"/>
                  </a:moveTo>
                  <a:lnTo>
                    <a:pt x="178" y="0"/>
                  </a:lnTo>
                  <a:lnTo>
                    <a:pt x="171" y="53"/>
                  </a:lnTo>
                  <a:lnTo>
                    <a:pt x="67" y="53"/>
                  </a:lnTo>
                  <a:lnTo>
                    <a:pt x="67" y="128"/>
                  </a:lnTo>
                  <a:lnTo>
                    <a:pt x="150" y="128"/>
                  </a:lnTo>
                  <a:lnTo>
                    <a:pt x="150" y="181"/>
                  </a:lnTo>
                  <a:lnTo>
                    <a:pt x="67" y="181"/>
                  </a:lnTo>
                  <a:lnTo>
                    <a:pt x="67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7" name="Rectangle 19"/>
            <p:cNvSpPr>
              <a:spLocks noChangeArrowheads="1"/>
            </p:cNvSpPr>
            <p:nvPr/>
          </p:nvSpPr>
          <p:spPr bwMode="auto">
            <a:xfrm>
              <a:off x="5816601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8" name="Freeform 20"/>
            <p:cNvSpPr>
              <a:spLocks/>
            </p:cNvSpPr>
            <p:nvPr/>
          </p:nvSpPr>
          <p:spPr bwMode="auto">
            <a:xfrm>
              <a:off x="6042026" y="4602163"/>
              <a:ext cx="363538" cy="525463"/>
            </a:xfrm>
            <a:custGeom>
              <a:avLst/>
              <a:gdLst>
                <a:gd name="T0" fmla="*/ 0 w 229"/>
                <a:gd name="T1" fmla="*/ 0 h 331"/>
                <a:gd name="T2" fmla="*/ 73 w 229"/>
                <a:gd name="T3" fmla="*/ 0 h 331"/>
                <a:gd name="T4" fmla="*/ 136 w 229"/>
                <a:gd name="T5" fmla="*/ 131 h 331"/>
                <a:gd name="T6" fmla="*/ 151 w 229"/>
                <a:gd name="T7" fmla="*/ 167 h 331"/>
                <a:gd name="T8" fmla="*/ 164 w 229"/>
                <a:gd name="T9" fmla="*/ 198 h 331"/>
                <a:gd name="T10" fmla="*/ 173 w 229"/>
                <a:gd name="T11" fmla="*/ 225 h 331"/>
                <a:gd name="T12" fmla="*/ 172 w 229"/>
                <a:gd name="T13" fmla="*/ 203 h 331"/>
                <a:gd name="T14" fmla="*/ 169 w 229"/>
                <a:gd name="T15" fmla="*/ 179 h 331"/>
                <a:gd name="T16" fmla="*/ 169 w 229"/>
                <a:gd name="T17" fmla="*/ 154 h 331"/>
                <a:gd name="T18" fmla="*/ 167 w 229"/>
                <a:gd name="T19" fmla="*/ 134 h 331"/>
                <a:gd name="T20" fmla="*/ 165 w 229"/>
                <a:gd name="T21" fmla="*/ 0 h 331"/>
                <a:gd name="T22" fmla="*/ 229 w 229"/>
                <a:gd name="T23" fmla="*/ 0 h 331"/>
                <a:gd name="T24" fmla="*/ 229 w 229"/>
                <a:gd name="T25" fmla="*/ 331 h 331"/>
                <a:gd name="T26" fmla="*/ 159 w 229"/>
                <a:gd name="T27" fmla="*/ 331 h 331"/>
                <a:gd name="T28" fmla="*/ 103 w 229"/>
                <a:gd name="T29" fmla="*/ 203 h 331"/>
                <a:gd name="T30" fmla="*/ 92 w 229"/>
                <a:gd name="T31" fmla="*/ 178 h 331"/>
                <a:gd name="T32" fmla="*/ 81 w 229"/>
                <a:gd name="T33" fmla="*/ 153 h 331"/>
                <a:gd name="T34" fmla="*/ 72 w 229"/>
                <a:gd name="T35" fmla="*/ 129 h 331"/>
                <a:gd name="T36" fmla="*/ 64 w 229"/>
                <a:gd name="T37" fmla="*/ 110 h 331"/>
                <a:gd name="T38" fmla="*/ 58 w 229"/>
                <a:gd name="T39" fmla="*/ 95 h 331"/>
                <a:gd name="T40" fmla="*/ 61 w 229"/>
                <a:gd name="T41" fmla="*/ 125 h 331"/>
                <a:gd name="T42" fmla="*/ 61 w 229"/>
                <a:gd name="T43" fmla="*/ 157 h 331"/>
                <a:gd name="T44" fmla="*/ 62 w 229"/>
                <a:gd name="T45" fmla="*/ 189 h 331"/>
                <a:gd name="T46" fmla="*/ 64 w 229"/>
                <a:gd name="T47" fmla="*/ 331 h 331"/>
                <a:gd name="T48" fmla="*/ 0 w 229"/>
                <a:gd name="T49" fmla="*/ 331 h 331"/>
                <a:gd name="T50" fmla="*/ 0 w 229"/>
                <a:gd name="T51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9" h="331">
                  <a:moveTo>
                    <a:pt x="0" y="0"/>
                  </a:moveTo>
                  <a:lnTo>
                    <a:pt x="73" y="0"/>
                  </a:lnTo>
                  <a:lnTo>
                    <a:pt x="136" y="131"/>
                  </a:lnTo>
                  <a:lnTo>
                    <a:pt x="151" y="167"/>
                  </a:lnTo>
                  <a:lnTo>
                    <a:pt x="164" y="198"/>
                  </a:lnTo>
                  <a:lnTo>
                    <a:pt x="173" y="225"/>
                  </a:lnTo>
                  <a:lnTo>
                    <a:pt x="172" y="203"/>
                  </a:lnTo>
                  <a:lnTo>
                    <a:pt x="169" y="179"/>
                  </a:lnTo>
                  <a:lnTo>
                    <a:pt x="169" y="154"/>
                  </a:lnTo>
                  <a:lnTo>
                    <a:pt x="167" y="134"/>
                  </a:lnTo>
                  <a:lnTo>
                    <a:pt x="165" y="0"/>
                  </a:lnTo>
                  <a:lnTo>
                    <a:pt x="229" y="0"/>
                  </a:lnTo>
                  <a:lnTo>
                    <a:pt x="229" y="331"/>
                  </a:lnTo>
                  <a:lnTo>
                    <a:pt x="159" y="331"/>
                  </a:lnTo>
                  <a:lnTo>
                    <a:pt x="103" y="203"/>
                  </a:lnTo>
                  <a:lnTo>
                    <a:pt x="92" y="178"/>
                  </a:lnTo>
                  <a:lnTo>
                    <a:pt x="81" y="153"/>
                  </a:lnTo>
                  <a:lnTo>
                    <a:pt x="72" y="129"/>
                  </a:lnTo>
                  <a:lnTo>
                    <a:pt x="64" y="110"/>
                  </a:lnTo>
                  <a:lnTo>
                    <a:pt x="58" y="95"/>
                  </a:lnTo>
                  <a:lnTo>
                    <a:pt x="61" y="125"/>
                  </a:lnTo>
                  <a:lnTo>
                    <a:pt x="61" y="157"/>
                  </a:lnTo>
                  <a:lnTo>
                    <a:pt x="62" y="189"/>
                  </a:lnTo>
                  <a:lnTo>
                    <a:pt x="64" y="331"/>
                  </a:lnTo>
                  <a:lnTo>
                    <a:pt x="0" y="3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9" name="Freeform 21"/>
            <p:cNvSpPr>
              <a:spLocks/>
            </p:cNvSpPr>
            <p:nvPr/>
          </p:nvSpPr>
          <p:spPr bwMode="auto">
            <a:xfrm>
              <a:off x="6476253" y="4597611"/>
              <a:ext cx="396875" cy="537952"/>
            </a:xfrm>
            <a:custGeom>
              <a:avLst/>
              <a:gdLst>
                <a:gd name="T0" fmla="*/ 134 w 250"/>
                <a:gd name="T1" fmla="*/ 0 h 348"/>
                <a:gd name="T2" fmla="*/ 164 w 250"/>
                <a:gd name="T3" fmla="*/ 3 h 348"/>
                <a:gd name="T4" fmla="*/ 194 w 250"/>
                <a:gd name="T5" fmla="*/ 9 h 348"/>
                <a:gd name="T6" fmla="*/ 220 w 250"/>
                <a:gd name="T7" fmla="*/ 20 h 348"/>
                <a:gd name="T8" fmla="*/ 245 w 250"/>
                <a:gd name="T9" fmla="*/ 34 h 348"/>
                <a:gd name="T10" fmla="*/ 212 w 250"/>
                <a:gd name="T11" fmla="*/ 81 h 348"/>
                <a:gd name="T12" fmla="*/ 186 w 250"/>
                <a:gd name="T13" fmla="*/ 67 h 348"/>
                <a:gd name="T14" fmla="*/ 161 w 250"/>
                <a:gd name="T15" fmla="*/ 57 h 348"/>
                <a:gd name="T16" fmla="*/ 136 w 250"/>
                <a:gd name="T17" fmla="*/ 56 h 348"/>
                <a:gd name="T18" fmla="*/ 117 w 250"/>
                <a:gd name="T19" fmla="*/ 59 h 348"/>
                <a:gd name="T20" fmla="*/ 103 w 250"/>
                <a:gd name="T21" fmla="*/ 67 h 348"/>
                <a:gd name="T22" fmla="*/ 94 w 250"/>
                <a:gd name="T23" fmla="*/ 78 h 348"/>
                <a:gd name="T24" fmla="*/ 89 w 250"/>
                <a:gd name="T25" fmla="*/ 93 h 348"/>
                <a:gd name="T26" fmla="*/ 92 w 250"/>
                <a:gd name="T27" fmla="*/ 106 h 348"/>
                <a:gd name="T28" fmla="*/ 98 w 250"/>
                <a:gd name="T29" fmla="*/ 114 h 348"/>
                <a:gd name="T30" fmla="*/ 109 w 250"/>
                <a:gd name="T31" fmla="*/ 121 h 348"/>
                <a:gd name="T32" fmla="*/ 127 w 250"/>
                <a:gd name="T33" fmla="*/ 128 h 348"/>
                <a:gd name="T34" fmla="*/ 167 w 250"/>
                <a:gd name="T35" fmla="*/ 139 h 348"/>
                <a:gd name="T36" fmla="*/ 195 w 250"/>
                <a:gd name="T37" fmla="*/ 150 h 348"/>
                <a:gd name="T38" fmla="*/ 219 w 250"/>
                <a:gd name="T39" fmla="*/ 165 h 348"/>
                <a:gd name="T40" fmla="*/ 236 w 250"/>
                <a:gd name="T41" fmla="*/ 186 h 348"/>
                <a:gd name="T42" fmla="*/ 247 w 250"/>
                <a:gd name="T43" fmla="*/ 209 h 348"/>
                <a:gd name="T44" fmla="*/ 250 w 250"/>
                <a:gd name="T45" fmla="*/ 237 h 348"/>
                <a:gd name="T46" fmla="*/ 247 w 250"/>
                <a:gd name="T47" fmla="*/ 264 h 348"/>
                <a:gd name="T48" fmla="*/ 237 w 250"/>
                <a:gd name="T49" fmla="*/ 289 h 348"/>
                <a:gd name="T50" fmla="*/ 222 w 250"/>
                <a:gd name="T51" fmla="*/ 309 h 348"/>
                <a:gd name="T52" fmla="*/ 201 w 250"/>
                <a:gd name="T53" fmla="*/ 326 h 348"/>
                <a:gd name="T54" fmla="*/ 176 w 250"/>
                <a:gd name="T55" fmla="*/ 337 h 348"/>
                <a:gd name="T56" fmla="*/ 147 w 250"/>
                <a:gd name="T57" fmla="*/ 345 h 348"/>
                <a:gd name="T58" fmla="*/ 114 w 250"/>
                <a:gd name="T59" fmla="*/ 348 h 348"/>
                <a:gd name="T60" fmla="*/ 75 w 250"/>
                <a:gd name="T61" fmla="*/ 345 h 348"/>
                <a:gd name="T62" fmla="*/ 36 w 250"/>
                <a:gd name="T63" fmla="*/ 334 h 348"/>
                <a:gd name="T64" fmla="*/ 0 w 250"/>
                <a:gd name="T65" fmla="*/ 318 h 348"/>
                <a:gd name="T66" fmla="*/ 25 w 250"/>
                <a:gd name="T67" fmla="*/ 267 h 348"/>
                <a:gd name="T68" fmla="*/ 55 w 250"/>
                <a:gd name="T69" fmla="*/ 281 h 348"/>
                <a:gd name="T70" fmla="*/ 84 w 250"/>
                <a:gd name="T71" fmla="*/ 290 h 348"/>
                <a:gd name="T72" fmla="*/ 117 w 250"/>
                <a:gd name="T73" fmla="*/ 293 h 348"/>
                <a:gd name="T74" fmla="*/ 137 w 250"/>
                <a:gd name="T75" fmla="*/ 292 h 348"/>
                <a:gd name="T76" fmla="*/ 153 w 250"/>
                <a:gd name="T77" fmla="*/ 286 h 348"/>
                <a:gd name="T78" fmla="*/ 166 w 250"/>
                <a:gd name="T79" fmla="*/ 276 h 348"/>
                <a:gd name="T80" fmla="*/ 172 w 250"/>
                <a:gd name="T81" fmla="*/ 264 h 348"/>
                <a:gd name="T82" fmla="*/ 175 w 250"/>
                <a:gd name="T83" fmla="*/ 248 h 348"/>
                <a:gd name="T84" fmla="*/ 172 w 250"/>
                <a:gd name="T85" fmla="*/ 232 h 348"/>
                <a:gd name="T86" fmla="*/ 164 w 250"/>
                <a:gd name="T87" fmla="*/ 222 h 348"/>
                <a:gd name="T88" fmla="*/ 150 w 250"/>
                <a:gd name="T89" fmla="*/ 212 h 348"/>
                <a:gd name="T90" fmla="*/ 131 w 250"/>
                <a:gd name="T91" fmla="*/ 204 h 348"/>
                <a:gd name="T92" fmla="*/ 95 w 250"/>
                <a:gd name="T93" fmla="*/ 195 h 348"/>
                <a:gd name="T94" fmla="*/ 66 w 250"/>
                <a:gd name="T95" fmla="*/ 184 h 348"/>
                <a:gd name="T96" fmla="*/ 44 w 250"/>
                <a:gd name="T97" fmla="*/ 170 h 348"/>
                <a:gd name="T98" fmla="*/ 30 w 250"/>
                <a:gd name="T99" fmla="*/ 153 h 348"/>
                <a:gd name="T100" fmla="*/ 19 w 250"/>
                <a:gd name="T101" fmla="*/ 129 h 348"/>
                <a:gd name="T102" fmla="*/ 16 w 250"/>
                <a:gd name="T103" fmla="*/ 103 h 348"/>
                <a:gd name="T104" fmla="*/ 19 w 250"/>
                <a:gd name="T105" fmla="*/ 73 h 348"/>
                <a:gd name="T106" fmla="*/ 31 w 250"/>
                <a:gd name="T107" fmla="*/ 50 h 348"/>
                <a:gd name="T108" fmla="*/ 48 w 250"/>
                <a:gd name="T109" fmla="*/ 28 h 348"/>
                <a:gd name="T110" fmla="*/ 72 w 250"/>
                <a:gd name="T111" fmla="*/ 14 h 348"/>
                <a:gd name="T112" fmla="*/ 102 w 250"/>
                <a:gd name="T113" fmla="*/ 3 h 348"/>
                <a:gd name="T114" fmla="*/ 134 w 250"/>
                <a:gd name="T115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0" h="348">
                  <a:moveTo>
                    <a:pt x="134" y="0"/>
                  </a:moveTo>
                  <a:lnTo>
                    <a:pt x="164" y="3"/>
                  </a:lnTo>
                  <a:lnTo>
                    <a:pt x="194" y="9"/>
                  </a:lnTo>
                  <a:lnTo>
                    <a:pt x="220" y="20"/>
                  </a:lnTo>
                  <a:lnTo>
                    <a:pt x="245" y="34"/>
                  </a:lnTo>
                  <a:lnTo>
                    <a:pt x="212" y="81"/>
                  </a:lnTo>
                  <a:lnTo>
                    <a:pt x="186" y="67"/>
                  </a:lnTo>
                  <a:lnTo>
                    <a:pt x="161" y="57"/>
                  </a:lnTo>
                  <a:lnTo>
                    <a:pt x="136" y="56"/>
                  </a:lnTo>
                  <a:lnTo>
                    <a:pt x="117" y="59"/>
                  </a:lnTo>
                  <a:lnTo>
                    <a:pt x="103" y="67"/>
                  </a:lnTo>
                  <a:lnTo>
                    <a:pt x="94" y="78"/>
                  </a:lnTo>
                  <a:lnTo>
                    <a:pt x="89" y="93"/>
                  </a:lnTo>
                  <a:lnTo>
                    <a:pt x="92" y="106"/>
                  </a:lnTo>
                  <a:lnTo>
                    <a:pt x="98" y="114"/>
                  </a:lnTo>
                  <a:lnTo>
                    <a:pt x="109" y="121"/>
                  </a:lnTo>
                  <a:lnTo>
                    <a:pt x="127" y="128"/>
                  </a:lnTo>
                  <a:lnTo>
                    <a:pt x="167" y="139"/>
                  </a:lnTo>
                  <a:lnTo>
                    <a:pt x="195" y="150"/>
                  </a:lnTo>
                  <a:lnTo>
                    <a:pt x="219" y="165"/>
                  </a:lnTo>
                  <a:lnTo>
                    <a:pt x="236" y="186"/>
                  </a:lnTo>
                  <a:lnTo>
                    <a:pt x="247" y="209"/>
                  </a:lnTo>
                  <a:lnTo>
                    <a:pt x="250" y="237"/>
                  </a:lnTo>
                  <a:lnTo>
                    <a:pt x="247" y="264"/>
                  </a:lnTo>
                  <a:lnTo>
                    <a:pt x="237" y="289"/>
                  </a:lnTo>
                  <a:lnTo>
                    <a:pt x="222" y="309"/>
                  </a:lnTo>
                  <a:lnTo>
                    <a:pt x="201" y="326"/>
                  </a:lnTo>
                  <a:lnTo>
                    <a:pt x="176" y="337"/>
                  </a:lnTo>
                  <a:lnTo>
                    <a:pt x="147" y="345"/>
                  </a:lnTo>
                  <a:lnTo>
                    <a:pt x="114" y="348"/>
                  </a:lnTo>
                  <a:lnTo>
                    <a:pt x="75" y="345"/>
                  </a:lnTo>
                  <a:lnTo>
                    <a:pt x="36" y="334"/>
                  </a:lnTo>
                  <a:lnTo>
                    <a:pt x="0" y="318"/>
                  </a:lnTo>
                  <a:lnTo>
                    <a:pt x="25" y="267"/>
                  </a:lnTo>
                  <a:lnTo>
                    <a:pt x="55" y="281"/>
                  </a:lnTo>
                  <a:lnTo>
                    <a:pt x="84" y="290"/>
                  </a:lnTo>
                  <a:lnTo>
                    <a:pt x="117" y="293"/>
                  </a:lnTo>
                  <a:lnTo>
                    <a:pt x="137" y="292"/>
                  </a:lnTo>
                  <a:lnTo>
                    <a:pt x="153" y="286"/>
                  </a:lnTo>
                  <a:lnTo>
                    <a:pt x="166" y="276"/>
                  </a:lnTo>
                  <a:lnTo>
                    <a:pt x="172" y="264"/>
                  </a:lnTo>
                  <a:lnTo>
                    <a:pt x="175" y="248"/>
                  </a:lnTo>
                  <a:lnTo>
                    <a:pt x="172" y="232"/>
                  </a:lnTo>
                  <a:lnTo>
                    <a:pt x="164" y="222"/>
                  </a:lnTo>
                  <a:lnTo>
                    <a:pt x="150" y="212"/>
                  </a:lnTo>
                  <a:lnTo>
                    <a:pt x="131" y="204"/>
                  </a:lnTo>
                  <a:lnTo>
                    <a:pt x="95" y="195"/>
                  </a:lnTo>
                  <a:lnTo>
                    <a:pt x="66" y="184"/>
                  </a:lnTo>
                  <a:lnTo>
                    <a:pt x="44" y="170"/>
                  </a:lnTo>
                  <a:lnTo>
                    <a:pt x="30" y="153"/>
                  </a:lnTo>
                  <a:lnTo>
                    <a:pt x="19" y="129"/>
                  </a:lnTo>
                  <a:lnTo>
                    <a:pt x="16" y="103"/>
                  </a:lnTo>
                  <a:lnTo>
                    <a:pt x="19" y="73"/>
                  </a:lnTo>
                  <a:lnTo>
                    <a:pt x="31" y="50"/>
                  </a:lnTo>
                  <a:lnTo>
                    <a:pt x="48" y="28"/>
                  </a:lnTo>
                  <a:lnTo>
                    <a:pt x="72" y="14"/>
                  </a:lnTo>
                  <a:lnTo>
                    <a:pt x="102" y="3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0" name="Freeform 22"/>
            <p:cNvSpPr>
              <a:spLocks/>
            </p:cNvSpPr>
            <p:nvPr/>
          </p:nvSpPr>
          <p:spPr bwMode="auto">
            <a:xfrm>
              <a:off x="6915151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1" name="Rectangle 23"/>
            <p:cNvSpPr>
              <a:spLocks noChangeArrowheads="1"/>
            </p:cNvSpPr>
            <p:nvPr/>
          </p:nvSpPr>
          <p:spPr bwMode="auto">
            <a:xfrm>
              <a:off x="7339013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2" name="Freeform 24"/>
            <p:cNvSpPr>
              <a:spLocks/>
            </p:cNvSpPr>
            <p:nvPr/>
          </p:nvSpPr>
          <p:spPr bwMode="auto">
            <a:xfrm>
              <a:off x="7516813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3" name="Freeform 25"/>
            <p:cNvSpPr>
              <a:spLocks/>
            </p:cNvSpPr>
            <p:nvPr/>
          </p:nvSpPr>
          <p:spPr bwMode="auto">
            <a:xfrm>
              <a:off x="7940676" y="4602163"/>
              <a:ext cx="377825" cy="533400"/>
            </a:xfrm>
            <a:custGeom>
              <a:avLst/>
              <a:gdLst>
                <a:gd name="T0" fmla="*/ 0 w 238"/>
                <a:gd name="T1" fmla="*/ 0 h 336"/>
                <a:gd name="T2" fmla="*/ 67 w 238"/>
                <a:gd name="T3" fmla="*/ 0 h 336"/>
                <a:gd name="T4" fmla="*/ 67 w 238"/>
                <a:gd name="T5" fmla="*/ 217 h 336"/>
                <a:gd name="T6" fmla="*/ 69 w 238"/>
                <a:gd name="T7" fmla="*/ 234 h 336"/>
                <a:gd name="T8" fmla="*/ 71 w 238"/>
                <a:gd name="T9" fmla="*/ 248 h 336"/>
                <a:gd name="T10" fmla="*/ 74 w 238"/>
                <a:gd name="T11" fmla="*/ 256 h 336"/>
                <a:gd name="T12" fmla="*/ 85 w 238"/>
                <a:gd name="T13" fmla="*/ 268 h 336"/>
                <a:gd name="T14" fmla="*/ 99 w 238"/>
                <a:gd name="T15" fmla="*/ 276 h 336"/>
                <a:gd name="T16" fmla="*/ 119 w 238"/>
                <a:gd name="T17" fmla="*/ 279 h 336"/>
                <a:gd name="T18" fmla="*/ 139 w 238"/>
                <a:gd name="T19" fmla="*/ 276 h 336"/>
                <a:gd name="T20" fmla="*/ 155 w 238"/>
                <a:gd name="T21" fmla="*/ 268 h 336"/>
                <a:gd name="T22" fmla="*/ 164 w 238"/>
                <a:gd name="T23" fmla="*/ 257 h 336"/>
                <a:gd name="T24" fmla="*/ 169 w 238"/>
                <a:gd name="T25" fmla="*/ 240 h 336"/>
                <a:gd name="T26" fmla="*/ 170 w 238"/>
                <a:gd name="T27" fmla="*/ 234 h 336"/>
                <a:gd name="T28" fmla="*/ 170 w 238"/>
                <a:gd name="T29" fmla="*/ 225 h 336"/>
                <a:gd name="T30" fmla="*/ 170 w 238"/>
                <a:gd name="T31" fmla="*/ 211 h 336"/>
                <a:gd name="T32" fmla="*/ 170 w 238"/>
                <a:gd name="T33" fmla="*/ 0 h 336"/>
                <a:gd name="T34" fmla="*/ 238 w 238"/>
                <a:gd name="T35" fmla="*/ 0 h 336"/>
                <a:gd name="T36" fmla="*/ 238 w 238"/>
                <a:gd name="T37" fmla="*/ 221 h 336"/>
                <a:gd name="T38" fmla="*/ 238 w 238"/>
                <a:gd name="T39" fmla="*/ 242 h 336"/>
                <a:gd name="T40" fmla="*/ 238 w 238"/>
                <a:gd name="T41" fmla="*/ 254 h 336"/>
                <a:gd name="T42" fmla="*/ 236 w 238"/>
                <a:gd name="T43" fmla="*/ 264 h 336"/>
                <a:gd name="T44" fmla="*/ 233 w 238"/>
                <a:gd name="T45" fmla="*/ 275 h 336"/>
                <a:gd name="T46" fmla="*/ 228 w 238"/>
                <a:gd name="T47" fmla="*/ 286 h 336"/>
                <a:gd name="T48" fmla="*/ 219 w 238"/>
                <a:gd name="T49" fmla="*/ 298 h 336"/>
                <a:gd name="T50" fmla="*/ 208 w 238"/>
                <a:gd name="T51" fmla="*/ 309 h 336"/>
                <a:gd name="T52" fmla="*/ 192 w 238"/>
                <a:gd name="T53" fmla="*/ 320 h 336"/>
                <a:gd name="T54" fmla="*/ 172 w 238"/>
                <a:gd name="T55" fmla="*/ 328 h 336"/>
                <a:gd name="T56" fmla="*/ 149 w 238"/>
                <a:gd name="T57" fmla="*/ 334 h 336"/>
                <a:gd name="T58" fmla="*/ 120 w 238"/>
                <a:gd name="T59" fmla="*/ 336 h 336"/>
                <a:gd name="T60" fmla="*/ 85 w 238"/>
                <a:gd name="T61" fmla="*/ 334 h 336"/>
                <a:gd name="T62" fmla="*/ 55 w 238"/>
                <a:gd name="T63" fmla="*/ 325 h 336"/>
                <a:gd name="T64" fmla="*/ 31 w 238"/>
                <a:gd name="T65" fmla="*/ 311 h 336"/>
                <a:gd name="T66" fmla="*/ 14 w 238"/>
                <a:gd name="T67" fmla="*/ 292 h 336"/>
                <a:gd name="T68" fmla="*/ 8 w 238"/>
                <a:gd name="T69" fmla="*/ 279 h 336"/>
                <a:gd name="T70" fmla="*/ 3 w 238"/>
                <a:gd name="T71" fmla="*/ 267 h 336"/>
                <a:gd name="T72" fmla="*/ 0 w 238"/>
                <a:gd name="T73" fmla="*/ 250 h 336"/>
                <a:gd name="T74" fmla="*/ 0 w 238"/>
                <a:gd name="T75" fmla="*/ 229 h 336"/>
                <a:gd name="T76" fmla="*/ 0 w 238"/>
                <a:gd name="T7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8" h="336">
                  <a:moveTo>
                    <a:pt x="0" y="0"/>
                  </a:moveTo>
                  <a:lnTo>
                    <a:pt x="67" y="0"/>
                  </a:lnTo>
                  <a:lnTo>
                    <a:pt x="67" y="217"/>
                  </a:lnTo>
                  <a:lnTo>
                    <a:pt x="69" y="234"/>
                  </a:lnTo>
                  <a:lnTo>
                    <a:pt x="71" y="248"/>
                  </a:lnTo>
                  <a:lnTo>
                    <a:pt x="74" y="256"/>
                  </a:lnTo>
                  <a:lnTo>
                    <a:pt x="85" y="268"/>
                  </a:lnTo>
                  <a:lnTo>
                    <a:pt x="99" y="276"/>
                  </a:lnTo>
                  <a:lnTo>
                    <a:pt x="119" y="279"/>
                  </a:lnTo>
                  <a:lnTo>
                    <a:pt x="139" y="276"/>
                  </a:lnTo>
                  <a:lnTo>
                    <a:pt x="155" y="268"/>
                  </a:lnTo>
                  <a:lnTo>
                    <a:pt x="164" y="257"/>
                  </a:lnTo>
                  <a:lnTo>
                    <a:pt x="169" y="240"/>
                  </a:lnTo>
                  <a:lnTo>
                    <a:pt x="170" y="234"/>
                  </a:lnTo>
                  <a:lnTo>
                    <a:pt x="170" y="225"/>
                  </a:lnTo>
                  <a:lnTo>
                    <a:pt x="170" y="211"/>
                  </a:lnTo>
                  <a:lnTo>
                    <a:pt x="170" y="0"/>
                  </a:lnTo>
                  <a:lnTo>
                    <a:pt x="238" y="0"/>
                  </a:lnTo>
                  <a:lnTo>
                    <a:pt x="238" y="221"/>
                  </a:lnTo>
                  <a:lnTo>
                    <a:pt x="238" y="242"/>
                  </a:lnTo>
                  <a:lnTo>
                    <a:pt x="238" y="254"/>
                  </a:lnTo>
                  <a:lnTo>
                    <a:pt x="236" y="264"/>
                  </a:lnTo>
                  <a:lnTo>
                    <a:pt x="233" y="275"/>
                  </a:lnTo>
                  <a:lnTo>
                    <a:pt x="228" y="286"/>
                  </a:lnTo>
                  <a:lnTo>
                    <a:pt x="219" y="298"/>
                  </a:lnTo>
                  <a:lnTo>
                    <a:pt x="208" y="309"/>
                  </a:lnTo>
                  <a:lnTo>
                    <a:pt x="192" y="320"/>
                  </a:lnTo>
                  <a:lnTo>
                    <a:pt x="172" y="328"/>
                  </a:lnTo>
                  <a:lnTo>
                    <a:pt x="149" y="334"/>
                  </a:lnTo>
                  <a:lnTo>
                    <a:pt x="120" y="336"/>
                  </a:lnTo>
                  <a:lnTo>
                    <a:pt x="85" y="334"/>
                  </a:lnTo>
                  <a:lnTo>
                    <a:pt x="55" y="325"/>
                  </a:lnTo>
                  <a:lnTo>
                    <a:pt x="31" y="311"/>
                  </a:lnTo>
                  <a:lnTo>
                    <a:pt x="14" y="292"/>
                  </a:lnTo>
                  <a:lnTo>
                    <a:pt x="8" y="279"/>
                  </a:lnTo>
                  <a:lnTo>
                    <a:pt x="3" y="267"/>
                  </a:lnTo>
                  <a:lnTo>
                    <a:pt x="0" y="250"/>
                  </a:lnTo>
                  <a:lnTo>
                    <a:pt x="0" y="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4" name="Freeform 26"/>
            <p:cNvSpPr>
              <a:spLocks/>
            </p:cNvSpPr>
            <p:nvPr/>
          </p:nvSpPr>
          <p:spPr bwMode="auto">
            <a:xfrm>
              <a:off x="8385176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48 w 239"/>
                <a:gd name="T7" fmla="*/ 54 h 331"/>
                <a:gd name="T8" fmla="*/ 148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48" y="54"/>
                  </a:lnTo>
                  <a:lnTo>
                    <a:pt x="148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5" name="Freeform 27"/>
            <p:cNvSpPr>
              <a:spLocks/>
            </p:cNvSpPr>
            <p:nvPr/>
          </p:nvSpPr>
          <p:spPr bwMode="auto">
            <a:xfrm>
              <a:off x="592138" y="5353050"/>
              <a:ext cx="342900" cy="523875"/>
            </a:xfrm>
            <a:custGeom>
              <a:avLst/>
              <a:gdLst>
                <a:gd name="T0" fmla="*/ 0 w 216"/>
                <a:gd name="T1" fmla="*/ 0 h 330"/>
                <a:gd name="T2" fmla="*/ 37 w 216"/>
                <a:gd name="T3" fmla="*/ 0 h 330"/>
                <a:gd name="T4" fmla="*/ 37 w 216"/>
                <a:gd name="T5" fmla="*/ 219 h 330"/>
                <a:gd name="T6" fmla="*/ 39 w 216"/>
                <a:gd name="T7" fmla="*/ 236 h 330"/>
                <a:gd name="T8" fmla="*/ 41 w 216"/>
                <a:gd name="T9" fmla="*/ 252 h 330"/>
                <a:gd name="T10" fmla="*/ 44 w 216"/>
                <a:gd name="T11" fmla="*/ 266 h 330"/>
                <a:gd name="T12" fmla="*/ 48 w 216"/>
                <a:gd name="T13" fmla="*/ 274 h 330"/>
                <a:gd name="T14" fmla="*/ 58 w 216"/>
                <a:gd name="T15" fmla="*/ 283 h 330"/>
                <a:gd name="T16" fmla="*/ 70 w 216"/>
                <a:gd name="T17" fmla="*/ 289 h 330"/>
                <a:gd name="T18" fmla="*/ 86 w 216"/>
                <a:gd name="T19" fmla="*/ 296 h 330"/>
                <a:gd name="T20" fmla="*/ 108 w 216"/>
                <a:gd name="T21" fmla="*/ 297 h 330"/>
                <a:gd name="T22" fmla="*/ 131 w 216"/>
                <a:gd name="T23" fmla="*/ 294 h 330"/>
                <a:gd name="T24" fmla="*/ 151 w 216"/>
                <a:gd name="T25" fmla="*/ 288 h 330"/>
                <a:gd name="T26" fmla="*/ 164 w 216"/>
                <a:gd name="T27" fmla="*/ 277 h 330"/>
                <a:gd name="T28" fmla="*/ 172 w 216"/>
                <a:gd name="T29" fmla="*/ 261 h 330"/>
                <a:gd name="T30" fmla="*/ 176 w 216"/>
                <a:gd name="T31" fmla="*/ 246 h 330"/>
                <a:gd name="T32" fmla="*/ 176 w 216"/>
                <a:gd name="T33" fmla="*/ 227 h 330"/>
                <a:gd name="T34" fmla="*/ 176 w 216"/>
                <a:gd name="T35" fmla="*/ 0 h 330"/>
                <a:gd name="T36" fmla="*/ 216 w 216"/>
                <a:gd name="T37" fmla="*/ 0 h 330"/>
                <a:gd name="T38" fmla="*/ 216 w 216"/>
                <a:gd name="T39" fmla="*/ 232 h 330"/>
                <a:gd name="T40" fmla="*/ 214 w 216"/>
                <a:gd name="T41" fmla="*/ 257 h 330"/>
                <a:gd name="T42" fmla="*/ 209 w 216"/>
                <a:gd name="T43" fmla="*/ 277 h 330"/>
                <a:gd name="T44" fmla="*/ 201 w 216"/>
                <a:gd name="T45" fmla="*/ 292 h 330"/>
                <a:gd name="T46" fmla="*/ 191 w 216"/>
                <a:gd name="T47" fmla="*/ 305 h 330"/>
                <a:gd name="T48" fmla="*/ 173 w 216"/>
                <a:gd name="T49" fmla="*/ 316 h 330"/>
                <a:gd name="T50" fmla="*/ 155 w 216"/>
                <a:gd name="T51" fmla="*/ 324 h 330"/>
                <a:gd name="T52" fmla="*/ 133 w 216"/>
                <a:gd name="T53" fmla="*/ 328 h 330"/>
                <a:gd name="T54" fmla="*/ 105 w 216"/>
                <a:gd name="T55" fmla="*/ 330 h 330"/>
                <a:gd name="T56" fmla="*/ 78 w 216"/>
                <a:gd name="T57" fmla="*/ 328 h 330"/>
                <a:gd name="T58" fmla="*/ 55 w 216"/>
                <a:gd name="T59" fmla="*/ 322 h 330"/>
                <a:gd name="T60" fmla="*/ 36 w 216"/>
                <a:gd name="T61" fmla="*/ 314 h 330"/>
                <a:gd name="T62" fmla="*/ 22 w 216"/>
                <a:gd name="T63" fmla="*/ 300 h 330"/>
                <a:gd name="T64" fmla="*/ 9 w 216"/>
                <a:gd name="T65" fmla="*/ 283 h 330"/>
                <a:gd name="T66" fmla="*/ 3 w 216"/>
                <a:gd name="T67" fmla="*/ 266 h 330"/>
                <a:gd name="T68" fmla="*/ 0 w 216"/>
                <a:gd name="T69" fmla="*/ 249 h 330"/>
                <a:gd name="T70" fmla="*/ 0 w 216"/>
                <a:gd name="T71" fmla="*/ 233 h 330"/>
                <a:gd name="T72" fmla="*/ 0 w 216"/>
                <a:gd name="T73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6" h="330">
                  <a:moveTo>
                    <a:pt x="0" y="0"/>
                  </a:moveTo>
                  <a:lnTo>
                    <a:pt x="37" y="0"/>
                  </a:lnTo>
                  <a:lnTo>
                    <a:pt x="37" y="219"/>
                  </a:lnTo>
                  <a:lnTo>
                    <a:pt x="39" y="236"/>
                  </a:lnTo>
                  <a:lnTo>
                    <a:pt x="41" y="252"/>
                  </a:lnTo>
                  <a:lnTo>
                    <a:pt x="44" y="266"/>
                  </a:lnTo>
                  <a:lnTo>
                    <a:pt x="48" y="274"/>
                  </a:lnTo>
                  <a:lnTo>
                    <a:pt x="58" y="283"/>
                  </a:lnTo>
                  <a:lnTo>
                    <a:pt x="70" y="289"/>
                  </a:lnTo>
                  <a:lnTo>
                    <a:pt x="86" y="296"/>
                  </a:lnTo>
                  <a:lnTo>
                    <a:pt x="108" y="297"/>
                  </a:lnTo>
                  <a:lnTo>
                    <a:pt x="131" y="294"/>
                  </a:lnTo>
                  <a:lnTo>
                    <a:pt x="151" y="288"/>
                  </a:lnTo>
                  <a:lnTo>
                    <a:pt x="164" y="277"/>
                  </a:lnTo>
                  <a:lnTo>
                    <a:pt x="172" y="261"/>
                  </a:lnTo>
                  <a:lnTo>
                    <a:pt x="176" y="246"/>
                  </a:lnTo>
                  <a:lnTo>
                    <a:pt x="176" y="227"/>
                  </a:lnTo>
                  <a:lnTo>
                    <a:pt x="176" y="0"/>
                  </a:lnTo>
                  <a:lnTo>
                    <a:pt x="216" y="0"/>
                  </a:lnTo>
                  <a:lnTo>
                    <a:pt x="216" y="232"/>
                  </a:lnTo>
                  <a:lnTo>
                    <a:pt x="214" y="257"/>
                  </a:lnTo>
                  <a:lnTo>
                    <a:pt x="209" y="277"/>
                  </a:lnTo>
                  <a:lnTo>
                    <a:pt x="201" y="292"/>
                  </a:lnTo>
                  <a:lnTo>
                    <a:pt x="191" y="305"/>
                  </a:lnTo>
                  <a:lnTo>
                    <a:pt x="173" y="316"/>
                  </a:lnTo>
                  <a:lnTo>
                    <a:pt x="155" y="324"/>
                  </a:lnTo>
                  <a:lnTo>
                    <a:pt x="133" y="328"/>
                  </a:lnTo>
                  <a:lnTo>
                    <a:pt x="105" y="330"/>
                  </a:lnTo>
                  <a:lnTo>
                    <a:pt x="78" y="328"/>
                  </a:lnTo>
                  <a:lnTo>
                    <a:pt x="55" y="322"/>
                  </a:lnTo>
                  <a:lnTo>
                    <a:pt x="36" y="314"/>
                  </a:lnTo>
                  <a:lnTo>
                    <a:pt x="22" y="300"/>
                  </a:lnTo>
                  <a:lnTo>
                    <a:pt x="9" y="283"/>
                  </a:lnTo>
                  <a:lnTo>
                    <a:pt x="3" y="266"/>
                  </a:lnTo>
                  <a:lnTo>
                    <a:pt x="0" y="249"/>
                  </a:lnTo>
                  <a:lnTo>
                    <a:pt x="0" y="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6" name="Freeform 28"/>
            <p:cNvSpPr>
              <a:spLocks/>
            </p:cNvSpPr>
            <p:nvPr/>
          </p:nvSpPr>
          <p:spPr bwMode="auto">
            <a:xfrm>
              <a:off x="1069976" y="5353050"/>
              <a:ext cx="342900" cy="514350"/>
            </a:xfrm>
            <a:custGeom>
              <a:avLst/>
              <a:gdLst>
                <a:gd name="T0" fmla="*/ 0 w 216"/>
                <a:gd name="T1" fmla="*/ 0 h 324"/>
                <a:gd name="T2" fmla="*/ 46 w 216"/>
                <a:gd name="T3" fmla="*/ 0 h 324"/>
                <a:gd name="T4" fmla="*/ 153 w 216"/>
                <a:gd name="T5" fmla="*/ 207 h 324"/>
                <a:gd name="T6" fmla="*/ 163 w 216"/>
                <a:gd name="T7" fmla="*/ 225 h 324"/>
                <a:gd name="T8" fmla="*/ 171 w 216"/>
                <a:gd name="T9" fmla="*/ 244 h 324"/>
                <a:gd name="T10" fmla="*/ 177 w 216"/>
                <a:gd name="T11" fmla="*/ 258 h 324"/>
                <a:gd name="T12" fmla="*/ 182 w 216"/>
                <a:gd name="T13" fmla="*/ 271 h 324"/>
                <a:gd name="T14" fmla="*/ 183 w 216"/>
                <a:gd name="T15" fmla="*/ 275 h 324"/>
                <a:gd name="T16" fmla="*/ 183 w 216"/>
                <a:gd name="T17" fmla="*/ 271 h 324"/>
                <a:gd name="T18" fmla="*/ 183 w 216"/>
                <a:gd name="T19" fmla="*/ 260 h 324"/>
                <a:gd name="T20" fmla="*/ 182 w 216"/>
                <a:gd name="T21" fmla="*/ 242 h 324"/>
                <a:gd name="T22" fmla="*/ 180 w 216"/>
                <a:gd name="T23" fmla="*/ 222 h 324"/>
                <a:gd name="T24" fmla="*/ 180 w 216"/>
                <a:gd name="T25" fmla="*/ 200 h 324"/>
                <a:gd name="T26" fmla="*/ 180 w 216"/>
                <a:gd name="T27" fmla="*/ 177 h 324"/>
                <a:gd name="T28" fmla="*/ 178 w 216"/>
                <a:gd name="T29" fmla="*/ 0 h 324"/>
                <a:gd name="T30" fmla="*/ 216 w 216"/>
                <a:gd name="T31" fmla="*/ 0 h 324"/>
                <a:gd name="T32" fmla="*/ 216 w 216"/>
                <a:gd name="T33" fmla="*/ 324 h 324"/>
                <a:gd name="T34" fmla="*/ 175 w 216"/>
                <a:gd name="T35" fmla="*/ 324 h 324"/>
                <a:gd name="T36" fmla="*/ 72 w 216"/>
                <a:gd name="T37" fmla="*/ 125 h 324"/>
                <a:gd name="T38" fmla="*/ 61 w 216"/>
                <a:gd name="T39" fmla="*/ 106 h 324"/>
                <a:gd name="T40" fmla="*/ 54 w 216"/>
                <a:gd name="T41" fmla="*/ 88 h 324"/>
                <a:gd name="T42" fmla="*/ 46 w 216"/>
                <a:gd name="T43" fmla="*/ 72 h 324"/>
                <a:gd name="T44" fmla="*/ 39 w 216"/>
                <a:gd name="T45" fmla="*/ 60 h 324"/>
                <a:gd name="T46" fmla="*/ 36 w 216"/>
                <a:gd name="T47" fmla="*/ 52 h 324"/>
                <a:gd name="T48" fmla="*/ 35 w 216"/>
                <a:gd name="T49" fmla="*/ 49 h 324"/>
                <a:gd name="T50" fmla="*/ 35 w 216"/>
                <a:gd name="T51" fmla="*/ 53 h 324"/>
                <a:gd name="T52" fmla="*/ 36 w 216"/>
                <a:gd name="T53" fmla="*/ 67 h 324"/>
                <a:gd name="T54" fmla="*/ 38 w 216"/>
                <a:gd name="T55" fmla="*/ 88 h 324"/>
                <a:gd name="T56" fmla="*/ 38 w 216"/>
                <a:gd name="T57" fmla="*/ 111 h 324"/>
                <a:gd name="T58" fmla="*/ 39 w 216"/>
                <a:gd name="T59" fmla="*/ 136 h 324"/>
                <a:gd name="T60" fmla="*/ 41 w 216"/>
                <a:gd name="T61" fmla="*/ 324 h 324"/>
                <a:gd name="T62" fmla="*/ 0 w 216"/>
                <a:gd name="T63" fmla="*/ 324 h 324"/>
                <a:gd name="T64" fmla="*/ 0 w 216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6" h="324">
                  <a:moveTo>
                    <a:pt x="0" y="0"/>
                  </a:moveTo>
                  <a:lnTo>
                    <a:pt x="46" y="0"/>
                  </a:lnTo>
                  <a:lnTo>
                    <a:pt x="153" y="207"/>
                  </a:lnTo>
                  <a:lnTo>
                    <a:pt x="163" y="225"/>
                  </a:lnTo>
                  <a:lnTo>
                    <a:pt x="171" y="244"/>
                  </a:lnTo>
                  <a:lnTo>
                    <a:pt x="177" y="258"/>
                  </a:lnTo>
                  <a:lnTo>
                    <a:pt x="182" y="271"/>
                  </a:lnTo>
                  <a:lnTo>
                    <a:pt x="183" y="275"/>
                  </a:lnTo>
                  <a:lnTo>
                    <a:pt x="183" y="271"/>
                  </a:lnTo>
                  <a:lnTo>
                    <a:pt x="183" y="260"/>
                  </a:lnTo>
                  <a:lnTo>
                    <a:pt x="182" y="242"/>
                  </a:lnTo>
                  <a:lnTo>
                    <a:pt x="180" y="222"/>
                  </a:lnTo>
                  <a:lnTo>
                    <a:pt x="180" y="200"/>
                  </a:lnTo>
                  <a:lnTo>
                    <a:pt x="180" y="177"/>
                  </a:lnTo>
                  <a:lnTo>
                    <a:pt x="178" y="0"/>
                  </a:lnTo>
                  <a:lnTo>
                    <a:pt x="216" y="0"/>
                  </a:lnTo>
                  <a:lnTo>
                    <a:pt x="216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4" y="88"/>
                  </a:lnTo>
                  <a:lnTo>
                    <a:pt x="46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5" y="49"/>
                  </a:lnTo>
                  <a:lnTo>
                    <a:pt x="35" y="53"/>
                  </a:lnTo>
                  <a:lnTo>
                    <a:pt x="36" y="67"/>
                  </a:lnTo>
                  <a:lnTo>
                    <a:pt x="38" y="88"/>
                  </a:lnTo>
                  <a:lnTo>
                    <a:pt x="38" y="111"/>
                  </a:lnTo>
                  <a:lnTo>
                    <a:pt x="39" y="136"/>
                  </a:lnTo>
                  <a:lnTo>
                    <a:pt x="41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7" name="Rectangle 29"/>
            <p:cNvSpPr>
              <a:spLocks noChangeArrowheads="1"/>
            </p:cNvSpPr>
            <p:nvPr/>
          </p:nvSpPr>
          <p:spPr bwMode="auto">
            <a:xfrm>
              <a:off x="1557338" y="5353050"/>
              <a:ext cx="58738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8" name="Freeform 30"/>
            <p:cNvSpPr>
              <a:spLocks/>
            </p:cNvSpPr>
            <p:nvPr/>
          </p:nvSpPr>
          <p:spPr bwMode="auto">
            <a:xfrm>
              <a:off x="1698626" y="5353050"/>
              <a:ext cx="407988" cy="514350"/>
            </a:xfrm>
            <a:custGeom>
              <a:avLst/>
              <a:gdLst>
                <a:gd name="T0" fmla="*/ 0 w 257"/>
                <a:gd name="T1" fmla="*/ 0 h 324"/>
                <a:gd name="T2" fmla="*/ 42 w 257"/>
                <a:gd name="T3" fmla="*/ 0 h 324"/>
                <a:gd name="T4" fmla="*/ 110 w 257"/>
                <a:gd name="T5" fmla="*/ 210 h 324"/>
                <a:gd name="T6" fmla="*/ 117 w 257"/>
                <a:gd name="T7" fmla="*/ 232 h 324"/>
                <a:gd name="T8" fmla="*/ 123 w 257"/>
                <a:gd name="T9" fmla="*/ 252 h 324"/>
                <a:gd name="T10" fmla="*/ 126 w 257"/>
                <a:gd name="T11" fmla="*/ 271 h 324"/>
                <a:gd name="T12" fmla="*/ 129 w 257"/>
                <a:gd name="T13" fmla="*/ 282 h 324"/>
                <a:gd name="T14" fmla="*/ 131 w 257"/>
                <a:gd name="T15" fmla="*/ 272 h 324"/>
                <a:gd name="T16" fmla="*/ 135 w 257"/>
                <a:gd name="T17" fmla="*/ 258 h 324"/>
                <a:gd name="T18" fmla="*/ 142 w 257"/>
                <a:gd name="T19" fmla="*/ 238 h 324"/>
                <a:gd name="T20" fmla="*/ 150 w 257"/>
                <a:gd name="T21" fmla="*/ 214 h 324"/>
                <a:gd name="T22" fmla="*/ 218 w 257"/>
                <a:gd name="T23" fmla="*/ 0 h 324"/>
                <a:gd name="T24" fmla="*/ 257 w 257"/>
                <a:gd name="T25" fmla="*/ 0 h 324"/>
                <a:gd name="T26" fmla="*/ 146 w 257"/>
                <a:gd name="T27" fmla="*/ 324 h 324"/>
                <a:gd name="T28" fmla="*/ 109 w 257"/>
                <a:gd name="T29" fmla="*/ 324 h 324"/>
                <a:gd name="T30" fmla="*/ 0 w 257"/>
                <a:gd name="T3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7" h="324">
                  <a:moveTo>
                    <a:pt x="0" y="0"/>
                  </a:moveTo>
                  <a:lnTo>
                    <a:pt x="42" y="0"/>
                  </a:lnTo>
                  <a:lnTo>
                    <a:pt x="110" y="210"/>
                  </a:lnTo>
                  <a:lnTo>
                    <a:pt x="117" y="232"/>
                  </a:lnTo>
                  <a:lnTo>
                    <a:pt x="123" y="252"/>
                  </a:lnTo>
                  <a:lnTo>
                    <a:pt x="126" y="271"/>
                  </a:lnTo>
                  <a:lnTo>
                    <a:pt x="129" y="282"/>
                  </a:lnTo>
                  <a:lnTo>
                    <a:pt x="131" y="272"/>
                  </a:lnTo>
                  <a:lnTo>
                    <a:pt x="135" y="258"/>
                  </a:lnTo>
                  <a:lnTo>
                    <a:pt x="142" y="238"/>
                  </a:lnTo>
                  <a:lnTo>
                    <a:pt x="150" y="214"/>
                  </a:lnTo>
                  <a:lnTo>
                    <a:pt x="218" y="0"/>
                  </a:lnTo>
                  <a:lnTo>
                    <a:pt x="257" y="0"/>
                  </a:lnTo>
                  <a:lnTo>
                    <a:pt x="146" y="324"/>
                  </a:lnTo>
                  <a:lnTo>
                    <a:pt x="109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9" name="Freeform 31"/>
            <p:cNvSpPr>
              <a:spLocks/>
            </p:cNvSpPr>
            <p:nvPr/>
          </p:nvSpPr>
          <p:spPr bwMode="auto">
            <a:xfrm>
              <a:off x="2190751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7 w 182"/>
                <a:gd name="T3" fmla="*/ 0 h 324"/>
                <a:gd name="T4" fmla="*/ 172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7" y="0"/>
                  </a:lnTo>
                  <a:lnTo>
                    <a:pt x="172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0" name="Freeform 32"/>
            <p:cNvSpPr>
              <a:spLocks noEditPoints="1"/>
            </p:cNvSpPr>
            <p:nvPr/>
          </p:nvSpPr>
          <p:spPr bwMode="auto">
            <a:xfrm>
              <a:off x="2581276" y="5353050"/>
              <a:ext cx="323850" cy="514350"/>
            </a:xfrm>
            <a:custGeom>
              <a:avLst/>
              <a:gdLst>
                <a:gd name="T0" fmla="*/ 39 w 204"/>
                <a:gd name="T1" fmla="*/ 33 h 324"/>
                <a:gd name="T2" fmla="*/ 39 w 204"/>
                <a:gd name="T3" fmla="*/ 153 h 324"/>
                <a:gd name="T4" fmla="*/ 73 w 204"/>
                <a:gd name="T5" fmla="*/ 153 h 324"/>
                <a:gd name="T6" fmla="*/ 98 w 204"/>
                <a:gd name="T7" fmla="*/ 152 h 324"/>
                <a:gd name="T8" fmla="*/ 117 w 204"/>
                <a:gd name="T9" fmla="*/ 147 h 324"/>
                <a:gd name="T10" fmla="*/ 131 w 204"/>
                <a:gd name="T11" fmla="*/ 138 h 324"/>
                <a:gd name="T12" fmla="*/ 140 w 204"/>
                <a:gd name="T13" fmla="*/ 125 h 324"/>
                <a:gd name="T14" fmla="*/ 146 w 204"/>
                <a:gd name="T15" fmla="*/ 108 h 324"/>
                <a:gd name="T16" fmla="*/ 148 w 204"/>
                <a:gd name="T17" fmla="*/ 89 h 324"/>
                <a:gd name="T18" fmla="*/ 143 w 204"/>
                <a:gd name="T19" fmla="*/ 67 h 324"/>
                <a:gd name="T20" fmla="*/ 132 w 204"/>
                <a:gd name="T21" fmla="*/ 50 h 324"/>
                <a:gd name="T22" fmla="*/ 117 w 204"/>
                <a:gd name="T23" fmla="*/ 39 h 324"/>
                <a:gd name="T24" fmla="*/ 98 w 204"/>
                <a:gd name="T25" fmla="*/ 35 h 324"/>
                <a:gd name="T26" fmla="*/ 76 w 204"/>
                <a:gd name="T27" fmla="*/ 33 h 324"/>
                <a:gd name="T28" fmla="*/ 39 w 204"/>
                <a:gd name="T29" fmla="*/ 33 h 324"/>
                <a:gd name="T30" fmla="*/ 0 w 204"/>
                <a:gd name="T31" fmla="*/ 0 h 324"/>
                <a:gd name="T32" fmla="*/ 75 w 204"/>
                <a:gd name="T33" fmla="*/ 0 h 324"/>
                <a:gd name="T34" fmla="*/ 104 w 204"/>
                <a:gd name="T35" fmla="*/ 2 h 324"/>
                <a:gd name="T36" fmla="*/ 126 w 204"/>
                <a:gd name="T37" fmla="*/ 6 h 324"/>
                <a:gd name="T38" fmla="*/ 143 w 204"/>
                <a:gd name="T39" fmla="*/ 13 h 324"/>
                <a:gd name="T40" fmla="*/ 156 w 204"/>
                <a:gd name="T41" fmla="*/ 20 h 324"/>
                <a:gd name="T42" fmla="*/ 168 w 204"/>
                <a:gd name="T43" fmla="*/ 31 h 324"/>
                <a:gd name="T44" fmla="*/ 178 w 204"/>
                <a:gd name="T45" fmla="*/ 47 h 324"/>
                <a:gd name="T46" fmla="*/ 185 w 204"/>
                <a:gd name="T47" fmla="*/ 66 h 324"/>
                <a:gd name="T48" fmla="*/ 189 w 204"/>
                <a:gd name="T49" fmla="*/ 89 h 324"/>
                <a:gd name="T50" fmla="*/ 185 w 204"/>
                <a:gd name="T51" fmla="*/ 114 h 324"/>
                <a:gd name="T52" fmla="*/ 178 w 204"/>
                <a:gd name="T53" fmla="*/ 136 h 324"/>
                <a:gd name="T54" fmla="*/ 165 w 204"/>
                <a:gd name="T55" fmla="*/ 153 h 324"/>
                <a:gd name="T56" fmla="*/ 148 w 204"/>
                <a:gd name="T57" fmla="*/ 167 h 324"/>
                <a:gd name="T58" fmla="*/ 126 w 204"/>
                <a:gd name="T59" fmla="*/ 175 h 324"/>
                <a:gd name="T60" fmla="*/ 103 w 204"/>
                <a:gd name="T61" fmla="*/ 178 h 324"/>
                <a:gd name="T62" fmla="*/ 98 w 204"/>
                <a:gd name="T63" fmla="*/ 178 h 324"/>
                <a:gd name="T64" fmla="*/ 112 w 204"/>
                <a:gd name="T65" fmla="*/ 191 h 324"/>
                <a:gd name="T66" fmla="*/ 123 w 204"/>
                <a:gd name="T67" fmla="*/ 203 h 324"/>
                <a:gd name="T68" fmla="*/ 131 w 204"/>
                <a:gd name="T69" fmla="*/ 214 h 324"/>
                <a:gd name="T70" fmla="*/ 137 w 204"/>
                <a:gd name="T71" fmla="*/ 224 h 324"/>
                <a:gd name="T72" fmla="*/ 145 w 204"/>
                <a:gd name="T73" fmla="*/ 236 h 324"/>
                <a:gd name="T74" fmla="*/ 156 w 204"/>
                <a:gd name="T75" fmla="*/ 250 h 324"/>
                <a:gd name="T76" fmla="*/ 167 w 204"/>
                <a:gd name="T77" fmla="*/ 267 h 324"/>
                <a:gd name="T78" fmla="*/ 178 w 204"/>
                <a:gd name="T79" fmla="*/ 285 h 324"/>
                <a:gd name="T80" fmla="*/ 189 w 204"/>
                <a:gd name="T81" fmla="*/ 300 h 324"/>
                <a:gd name="T82" fmla="*/ 196 w 204"/>
                <a:gd name="T83" fmla="*/ 313 h 324"/>
                <a:gd name="T84" fmla="*/ 203 w 204"/>
                <a:gd name="T85" fmla="*/ 321 h 324"/>
                <a:gd name="T86" fmla="*/ 204 w 204"/>
                <a:gd name="T87" fmla="*/ 324 h 324"/>
                <a:gd name="T88" fmla="*/ 156 w 204"/>
                <a:gd name="T89" fmla="*/ 324 h 324"/>
                <a:gd name="T90" fmla="*/ 148 w 204"/>
                <a:gd name="T91" fmla="*/ 308 h 324"/>
                <a:gd name="T92" fmla="*/ 135 w 204"/>
                <a:gd name="T93" fmla="*/ 286 h 324"/>
                <a:gd name="T94" fmla="*/ 118 w 204"/>
                <a:gd name="T95" fmla="*/ 261 h 324"/>
                <a:gd name="T96" fmla="*/ 98 w 204"/>
                <a:gd name="T97" fmla="*/ 232 h 324"/>
                <a:gd name="T98" fmla="*/ 73 w 204"/>
                <a:gd name="T99" fmla="*/ 199 h 324"/>
                <a:gd name="T100" fmla="*/ 62 w 204"/>
                <a:gd name="T101" fmla="*/ 186 h 324"/>
                <a:gd name="T102" fmla="*/ 51 w 204"/>
                <a:gd name="T103" fmla="*/ 180 h 324"/>
                <a:gd name="T104" fmla="*/ 37 w 204"/>
                <a:gd name="T105" fmla="*/ 178 h 324"/>
                <a:gd name="T106" fmla="*/ 37 w 204"/>
                <a:gd name="T107" fmla="*/ 324 h 324"/>
                <a:gd name="T108" fmla="*/ 0 w 204"/>
                <a:gd name="T109" fmla="*/ 324 h 324"/>
                <a:gd name="T110" fmla="*/ 0 w 204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4" h="324">
                  <a:moveTo>
                    <a:pt x="39" y="33"/>
                  </a:moveTo>
                  <a:lnTo>
                    <a:pt x="39" y="153"/>
                  </a:lnTo>
                  <a:lnTo>
                    <a:pt x="73" y="153"/>
                  </a:lnTo>
                  <a:lnTo>
                    <a:pt x="98" y="152"/>
                  </a:lnTo>
                  <a:lnTo>
                    <a:pt x="117" y="147"/>
                  </a:lnTo>
                  <a:lnTo>
                    <a:pt x="131" y="138"/>
                  </a:lnTo>
                  <a:lnTo>
                    <a:pt x="140" y="125"/>
                  </a:lnTo>
                  <a:lnTo>
                    <a:pt x="146" y="108"/>
                  </a:lnTo>
                  <a:lnTo>
                    <a:pt x="148" y="89"/>
                  </a:lnTo>
                  <a:lnTo>
                    <a:pt x="143" y="67"/>
                  </a:lnTo>
                  <a:lnTo>
                    <a:pt x="132" y="50"/>
                  </a:lnTo>
                  <a:lnTo>
                    <a:pt x="117" y="39"/>
                  </a:lnTo>
                  <a:lnTo>
                    <a:pt x="98" y="35"/>
                  </a:lnTo>
                  <a:lnTo>
                    <a:pt x="76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5" y="0"/>
                  </a:lnTo>
                  <a:lnTo>
                    <a:pt x="104" y="2"/>
                  </a:lnTo>
                  <a:lnTo>
                    <a:pt x="126" y="6"/>
                  </a:lnTo>
                  <a:lnTo>
                    <a:pt x="143" y="13"/>
                  </a:lnTo>
                  <a:lnTo>
                    <a:pt x="156" y="20"/>
                  </a:lnTo>
                  <a:lnTo>
                    <a:pt x="168" y="31"/>
                  </a:lnTo>
                  <a:lnTo>
                    <a:pt x="178" y="47"/>
                  </a:lnTo>
                  <a:lnTo>
                    <a:pt x="185" y="66"/>
                  </a:lnTo>
                  <a:lnTo>
                    <a:pt x="189" y="89"/>
                  </a:lnTo>
                  <a:lnTo>
                    <a:pt x="185" y="114"/>
                  </a:lnTo>
                  <a:lnTo>
                    <a:pt x="178" y="136"/>
                  </a:lnTo>
                  <a:lnTo>
                    <a:pt x="165" y="153"/>
                  </a:lnTo>
                  <a:lnTo>
                    <a:pt x="148" y="167"/>
                  </a:lnTo>
                  <a:lnTo>
                    <a:pt x="126" y="175"/>
                  </a:lnTo>
                  <a:lnTo>
                    <a:pt x="103" y="178"/>
                  </a:lnTo>
                  <a:lnTo>
                    <a:pt x="98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5" y="236"/>
                  </a:lnTo>
                  <a:lnTo>
                    <a:pt x="156" y="250"/>
                  </a:lnTo>
                  <a:lnTo>
                    <a:pt x="167" y="267"/>
                  </a:lnTo>
                  <a:lnTo>
                    <a:pt x="178" y="285"/>
                  </a:lnTo>
                  <a:lnTo>
                    <a:pt x="189" y="300"/>
                  </a:lnTo>
                  <a:lnTo>
                    <a:pt x="196" y="313"/>
                  </a:lnTo>
                  <a:lnTo>
                    <a:pt x="203" y="321"/>
                  </a:lnTo>
                  <a:lnTo>
                    <a:pt x="204" y="324"/>
                  </a:lnTo>
                  <a:lnTo>
                    <a:pt x="156" y="324"/>
                  </a:lnTo>
                  <a:lnTo>
                    <a:pt x="148" y="308"/>
                  </a:lnTo>
                  <a:lnTo>
                    <a:pt x="135" y="286"/>
                  </a:lnTo>
                  <a:lnTo>
                    <a:pt x="118" y="261"/>
                  </a:lnTo>
                  <a:lnTo>
                    <a:pt x="98" y="232"/>
                  </a:lnTo>
                  <a:lnTo>
                    <a:pt x="73" y="199"/>
                  </a:lnTo>
                  <a:lnTo>
                    <a:pt x="62" y="186"/>
                  </a:lnTo>
                  <a:lnTo>
                    <a:pt x="51" y="180"/>
                  </a:lnTo>
                  <a:lnTo>
                    <a:pt x="37" y="178"/>
                  </a:lnTo>
                  <a:lnTo>
                    <a:pt x="37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1" name="Freeform 33"/>
            <p:cNvSpPr>
              <a:spLocks/>
            </p:cNvSpPr>
            <p:nvPr/>
          </p:nvSpPr>
          <p:spPr bwMode="auto">
            <a:xfrm>
              <a:off x="2967038" y="5343525"/>
              <a:ext cx="349250" cy="533400"/>
            </a:xfrm>
            <a:custGeom>
              <a:avLst/>
              <a:gdLst>
                <a:gd name="T0" fmla="*/ 114 w 220"/>
                <a:gd name="T1" fmla="*/ 0 h 336"/>
                <a:gd name="T2" fmla="*/ 149 w 220"/>
                <a:gd name="T3" fmla="*/ 3 h 336"/>
                <a:gd name="T4" fmla="*/ 181 w 220"/>
                <a:gd name="T5" fmla="*/ 12 h 336"/>
                <a:gd name="T6" fmla="*/ 213 w 220"/>
                <a:gd name="T7" fmla="*/ 31 h 336"/>
                <a:gd name="T8" fmla="*/ 195 w 220"/>
                <a:gd name="T9" fmla="*/ 58 h 336"/>
                <a:gd name="T10" fmla="*/ 174 w 220"/>
                <a:gd name="T11" fmla="*/ 45 h 336"/>
                <a:gd name="T12" fmla="*/ 155 w 220"/>
                <a:gd name="T13" fmla="*/ 37 h 336"/>
                <a:gd name="T14" fmla="*/ 136 w 220"/>
                <a:gd name="T15" fmla="*/ 33 h 336"/>
                <a:gd name="T16" fmla="*/ 116 w 220"/>
                <a:gd name="T17" fmla="*/ 31 h 336"/>
                <a:gd name="T18" fmla="*/ 94 w 220"/>
                <a:gd name="T19" fmla="*/ 33 h 336"/>
                <a:gd name="T20" fmla="*/ 75 w 220"/>
                <a:gd name="T21" fmla="*/ 41 h 336"/>
                <a:gd name="T22" fmla="*/ 63 w 220"/>
                <a:gd name="T23" fmla="*/ 51 h 336"/>
                <a:gd name="T24" fmla="*/ 55 w 220"/>
                <a:gd name="T25" fmla="*/ 66 h 336"/>
                <a:gd name="T26" fmla="*/ 52 w 220"/>
                <a:gd name="T27" fmla="*/ 84 h 336"/>
                <a:gd name="T28" fmla="*/ 55 w 220"/>
                <a:gd name="T29" fmla="*/ 102 h 336"/>
                <a:gd name="T30" fmla="*/ 64 w 220"/>
                <a:gd name="T31" fmla="*/ 116 h 336"/>
                <a:gd name="T32" fmla="*/ 81 w 220"/>
                <a:gd name="T33" fmla="*/ 128 h 336"/>
                <a:gd name="T34" fmla="*/ 105 w 220"/>
                <a:gd name="T35" fmla="*/ 137 h 336"/>
                <a:gd name="T36" fmla="*/ 142 w 220"/>
                <a:gd name="T37" fmla="*/ 148 h 336"/>
                <a:gd name="T38" fmla="*/ 167 w 220"/>
                <a:gd name="T39" fmla="*/ 158 h 336"/>
                <a:gd name="T40" fmla="*/ 186 w 220"/>
                <a:gd name="T41" fmla="*/ 169 h 336"/>
                <a:gd name="T42" fmla="*/ 200 w 220"/>
                <a:gd name="T43" fmla="*/ 181 h 336"/>
                <a:gd name="T44" fmla="*/ 211 w 220"/>
                <a:gd name="T45" fmla="*/ 198 h 336"/>
                <a:gd name="T46" fmla="*/ 219 w 220"/>
                <a:gd name="T47" fmla="*/ 219 h 336"/>
                <a:gd name="T48" fmla="*/ 220 w 220"/>
                <a:gd name="T49" fmla="*/ 239 h 336"/>
                <a:gd name="T50" fmla="*/ 217 w 220"/>
                <a:gd name="T51" fmla="*/ 261 h 336"/>
                <a:gd name="T52" fmla="*/ 210 w 220"/>
                <a:gd name="T53" fmla="*/ 283 h 336"/>
                <a:gd name="T54" fmla="*/ 195 w 220"/>
                <a:gd name="T55" fmla="*/ 302 h 336"/>
                <a:gd name="T56" fmla="*/ 177 w 220"/>
                <a:gd name="T57" fmla="*/ 317 h 336"/>
                <a:gd name="T58" fmla="*/ 155 w 220"/>
                <a:gd name="T59" fmla="*/ 328 h 336"/>
                <a:gd name="T60" fmla="*/ 131 w 220"/>
                <a:gd name="T61" fmla="*/ 334 h 336"/>
                <a:gd name="T62" fmla="*/ 103 w 220"/>
                <a:gd name="T63" fmla="*/ 336 h 336"/>
                <a:gd name="T64" fmla="*/ 66 w 220"/>
                <a:gd name="T65" fmla="*/ 333 h 336"/>
                <a:gd name="T66" fmla="*/ 31 w 220"/>
                <a:gd name="T67" fmla="*/ 323 h 336"/>
                <a:gd name="T68" fmla="*/ 0 w 220"/>
                <a:gd name="T69" fmla="*/ 308 h 336"/>
                <a:gd name="T70" fmla="*/ 17 w 220"/>
                <a:gd name="T71" fmla="*/ 277 h 336"/>
                <a:gd name="T72" fmla="*/ 44 w 220"/>
                <a:gd name="T73" fmla="*/ 292 h 336"/>
                <a:gd name="T74" fmla="*/ 72 w 220"/>
                <a:gd name="T75" fmla="*/ 302 h 336"/>
                <a:gd name="T76" fmla="*/ 103 w 220"/>
                <a:gd name="T77" fmla="*/ 305 h 336"/>
                <a:gd name="T78" fmla="*/ 125 w 220"/>
                <a:gd name="T79" fmla="*/ 303 h 336"/>
                <a:gd name="T80" fmla="*/ 141 w 220"/>
                <a:gd name="T81" fmla="*/ 298 h 336"/>
                <a:gd name="T82" fmla="*/ 155 w 220"/>
                <a:gd name="T83" fmla="*/ 291 h 336"/>
                <a:gd name="T84" fmla="*/ 167 w 220"/>
                <a:gd name="T85" fmla="*/ 278 h 336"/>
                <a:gd name="T86" fmla="*/ 175 w 220"/>
                <a:gd name="T87" fmla="*/ 263 h 336"/>
                <a:gd name="T88" fmla="*/ 178 w 220"/>
                <a:gd name="T89" fmla="*/ 244 h 336"/>
                <a:gd name="T90" fmla="*/ 175 w 220"/>
                <a:gd name="T91" fmla="*/ 225 h 336"/>
                <a:gd name="T92" fmla="*/ 164 w 220"/>
                <a:gd name="T93" fmla="*/ 208 h 336"/>
                <a:gd name="T94" fmla="*/ 145 w 220"/>
                <a:gd name="T95" fmla="*/ 194 h 336"/>
                <a:gd name="T96" fmla="*/ 120 w 220"/>
                <a:gd name="T97" fmla="*/ 184 h 336"/>
                <a:gd name="T98" fmla="*/ 88 w 220"/>
                <a:gd name="T99" fmla="*/ 173 h 336"/>
                <a:gd name="T100" fmla="*/ 63 w 220"/>
                <a:gd name="T101" fmla="*/ 166 h 336"/>
                <a:gd name="T102" fmla="*/ 44 w 220"/>
                <a:gd name="T103" fmla="*/ 156 h 336"/>
                <a:gd name="T104" fmla="*/ 30 w 220"/>
                <a:gd name="T105" fmla="*/ 145 h 336"/>
                <a:gd name="T106" fmla="*/ 19 w 220"/>
                <a:gd name="T107" fmla="*/ 130 h 336"/>
                <a:gd name="T108" fmla="*/ 11 w 220"/>
                <a:gd name="T109" fmla="*/ 112 h 336"/>
                <a:gd name="T110" fmla="*/ 10 w 220"/>
                <a:gd name="T111" fmla="*/ 92 h 336"/>
                <a:gd name="T112" fmla="*/ 13 w 220"/>
                <a:gd name="T113" fmla="*/ 66 h 336"/>
                <a:gd name="T114" fmla="*/ 22 w 220"/>
                <a:gd name="T115" fmla="*/ 44 h 336"/>
                <a:gd name="T116" fmla="*/ 38 w 220"/>
                <a:gd name="T117" fmla="*/ 25 h 336"/>
                <a:gd name="T118" fmla="*/ 60 w 220"/>
                <a:gd name="T119" fmla="*/ 11 h 336"/>
                <a:gd name="T120" fmla="*/ 85 w 220"/>
                <a:gd name="T121" fmla="*/ 3 h 336"/>
                <a:gd name="T122" fmla="*/ 114 w 220"/>
                <a:gd name="T12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0" h="336">
                  <a:moveTo>
                    <a:pt x="114" y="0"/>
                  </a:moveTo>
                  <a:lnTo>
                    <a:pt x="149" y="3"/>
                  </a:lnTo>
                  <a:lnTo>
                    <a:pt x="181" y="12"/>
                  </a:lnTo>
                  <a:lnTo>
                    <a:pt x="213" y="31"/>
                  </a:lnTo>
                  <a:lnTo>
                    <a:pt x="195" y="58"/>
                  </a:lnTo>
                  <a:lnTo>
                    <a:pt x="174" y="45"/>
                  </a:lnTo>
                  <a:lnTo>
                    <a:pt x="155" y="37"/>
                  </a:lnTo>
                  <a:lnTo>
                    <a:pt x="136" y="33"/>
                  </a:lnTo>
                  <a:lnTo>
                    <a:pt x="116" y="31"/>
                  </a:lnTo>
                  <a:lnTo>
                    <a:pt x="94" y="33"/>
                  </a:lnTo>
                  <a:lnTo>
                    <a:pt x="75" y="41"/>
                  </a:lnTo>
                  <a:lnTo>
                    <a:pt x="63" y="51"/>
                  </a:lnTo>
                  <a:lnTo>
                    <a:pt x="55" y="66"/>
                  </a:lnTo>
                  <a:lnTo>
                    <a:pt x="52" y="84"/>
                  </a:lnTo>
                  <a:lnTo>
                    <a:pt x="55" y="102"/>
                  </a:lnTo>
                  <a:lnTo>
                    <a:pt x="64" y="116"/>
                  </a:lnTo>
                  <a:lnTo>
                    <a:pt x="81" y="128"/>
                  </a:lnTo>
                  <a:lnTo>
                    <a:pt x="105" y="137"/>
                  </a:lnTo>
                  <a:lnTo>
                    <a:pt x="142" y="148"/>
                  </a:lnTo>
                  <a:lnTo>
                    <a:pt x="167" y="158"/>
                  </a:lnTo>
                  <a:lnTo>
                    <a:pt x="186" y="169"/>
                  </a:lnTo>
                  <a:lnTo>
                    <a:pt x="200" y="181"/>
                  </a:lnTo>
                  <a:lnTo>
                    <a:pt x="211" y="198"/>
                  </a:lnTo>
                  <a:lnTo>
                    <a:pt x="219" y="219"/>
                  </a:lnTo>
                  <a:lnTo>
                    <a:pt x="220" y="239"/>
                  </a:lnTo>
                  <a:lnTo>
                    <a:pt x="217" y="261"/>
                  </a:lnTo>
                  <a:lnTo>
                    <a:pt x="210" y="283"/>
                  </a:lnTo>
                  <a:lnTo>
                    <a:pt x="195" y="302"/>
                  </a:lnTo>
                  <a:lnTo>
                    <a:pt x="177" y="317"/>
                  </a:lnTo>
                  <a:lnTo>
                    <a:pt x="155" y="328"/>
                  </a:lnTo>
                  <a:lnTo>
                    <a:pt x="131" y="334"/>
                  </a:lnTo>
                  <a:lnTo>
                    <a:pt x="103" y="336"/>
                  </a:lnTo>
                  <a:lnTo>
                    <a:pt x="66" y="333"/>
                  </a:lnTo>
                  <a:lnTo>
                    <a:pt x="31" y="323"/>
                  </a:lnTo>
                  <a:lnTo>
                    <a:pt x="0" y="308"/>
                  </a:lnTo>
                  <a:lnTo>
                    <a:pt x="17" y="277"/>
                  </a:lnTo>
                  <a:lnTo>
                    <a:pt x="44" y="292"/>
                  </a:lnTo>
                  <a:lnTo>
                    <a:pt x="72" y="302"/>
                  </a:lnTo>
                  <a:lnTo>
                    <a:pt x="103" y="305"/>
                  </a:lnTo>
                  <a:lnTo>
                    <a:pt x="125" y="303"/>
                  </a:lnTo>
                  <a:lnTo>
                    <a:pt x="141" y="298"/>
                  </a:lnTo>
                  <a:lnTo>
                    <a:pt x="155" y="291"/>
                  </a:lnTo>
                  <a:lnTo>
                    <a:pt x="167" y="278"/>
                  </a:lnTo>
                  <a:lnTo>
                    <a:pt x="175" y="263"/>
                  </a:lnTo>
                  <a:lnTo>
                    <a:pt x="178" y="244"/>
                  </a:lnTo>
                  <a:lnTo>
                    <a:pt x="175" y="225"/>
                  </a:lnTo>
                  <a:lnTo>
                    <a:pt x="164" y="208"/>
                  </a:lnTo>
                  <a:lnTo>
                    <a:pt x="145" y="194"/>
                  </a:lnTo>
                  <a:lnTo>
                    <a:pt x="120" y="184"/>
                  </a:lnTo>
                  <a:lnTo>
                    <a:pt x="88" y="173"/>
                  </a:lnTo>
                  <a:lnTo>
                    <a:pt x="63" y="166"/>
                  </a:lnTo>
                  <a:lnTo>
                    <a:pt x="44" y="156"/>
                  </a:lnTo>
                  <a:lnTo>
                    <a:pt x="30" y="145"/>
                  </a:lnTo>
                  <a:lnTo>
                    <a:pt x="19" y="130"/>
                  </a:lnTo>
                  <a:lnTo>
                    <a:pt x="11" y="112"/>
                  </a:lnTo>
                  <a:lnTo>
                    <a:pt x="10" y="92"/>
                  </a:lnTo>
                  <a:lnTo>
                    <a:pt x="13" y="66"/>
                  </a:lnTo>
                  <a:lnTo>
                    <a:pt x="22" y="44"/>
                  </a:lnTo>
                  <a:lnTo>
                    <a:pt x="38" y="25"/>
                  </a:lnTo>
                  <a:lnTo>
                    <a:pt x="60" y="11"/>
                  </a:lnTo>
                  <a:lnTo>
                    <a:pt x="85" y="3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2" name="Rectangle 34"/>
            <p:cNvSpPr>
              <a:spLocks noChangeArrowheads="1"/>
            </p:cNvSpPr>
            <p:nvPr/>
          </p:nvSpPr>
          <p:spPr bwMode="auto">
            <a:xfrm>
              <a:off x="3430588" y="5353050"/>
              <a:ext cx="60325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79813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4" name="Freeform 36"/>
            <p:cNvSpPr>
              <a:spLocks noEditPoints="1"/>
            </p:cNvSpPr>
            <p:nvPr/>
          </p:nvSpPr>
          <p:spPr bwMode="auto">
            <a:xfrm>
              <a:off x="3889376" y="5243513"/>
              <a:ext cx="422275" cy="623888"/>
            </a:xfrm>
            <a:custGeom>
              <a:avLst/>
              <a:gdLst>
                <a:gd name="T0" fmla="*/ 133 w 266"/>
                <a:gd name="T1" fmla="*/ 104 h 393"/>
                <a:gd name="T2" fmla="*/ 81 w 266"/>
                <a:gd name="T3" fmla="*/ 261 h 393"/>
                <a:gd name="T4" fmla="*/ 181 w 266"/>
                <a:gd name="T5" fmla="*/ 261 h 393"/>
                <a:gd name="T6" fmla="*/ 133 w 266"/>
                <a:gd name="T7" fmla="*/ 104 h 393"/>
                <a:gd name="T8" fmla="*/ 108 w 266"/>
                <a:gd name="T9" fmla="*/ 69 h 393"/>
                <a:gd name="T10" fmla="*/ 160 w 266"/>
                <a:gd name="T11" fmla="*/ 69 h 393"/>
                <a:gd name="T12" fmla="*/ 266 w 266"/>
                <a:gd name="T13" fmla="*/ 393 h 393"/>
                <a:gd name="T14" fmla="*/ 222 w 266"/>
                <a:gd name="T15" fmla="*/ 393 h 393"/>
                <a:gd name="T16" fmla="*/ 192 w 266"/>
                <a:gd name="T17" fmla="*/ 294 h 393"/>
                <a:gd name="T18" fmla="*/ 71 w 266"/>
                <a:gd name="T19" fmla="*/ 294 h 393"/>
                <a:gd name="T20" fmla="*/ 39 w 266"/>
                <a:gd name="T21" fmla="*/ 393 h 393"/>
                <a:gd name="T22" fmla="*/ 0 w 266"/>
                <a:gd name="T23" fmla="*/ 393 h 393"/>
                <a:gd name="T24" fmla="*/ 108 w 266"/>
                <a:gd name="T25" fmla="*/ 69 h 393"/>
                <a:gd name="T26" fmla="*/ 183 w 266"/>
                <a:gd name="T27" fmla="*/ 0 h 393"/>
                <a:gd name="T28" fmla="*/ 189 w 266"/>
                <a:gd name="T29" fmla="*/ 2 h 393"/>
                <a:gd name="T30" fmla="*/ 195 w 266"/>
                <a:gd name="T31" fmla="*/ 4 h 393"/>
                <a:gd name="T32" fmla="*/ 200 w 266"/>
                <a:gd name="T33" fmla="*/ 8 h 393"/>
                <a:gd name="T34" fmla="*/ 203 w 266"/>
                <a:gd name="T35" fmla="*/ 13 h 393"/>
                <a:gd name="T36" fmla="*/ 206 w 266"/>
                <a:gd name="T37" fmla="*/ 18 h 393"/>
                <a:gd name="T38" fmla="*/ 208 w 266"/>
                <a:gd name="T39" fmla="*/ 24 h 393"/>
                <a:gd name="T40" fmla="*/ 205 w 266"/>
                <a:gd name="T41" fmla="*/ 36 h 393"/>
                <a:gd name="T42" fmla="*/ 195 w 266"/>
                <a:gd name="T43" fmla="*/ 46 h 393"/>
                <a:gd name="T44" fmla="*/ 183 w 266"/>
                <a:gd name="T45" fmla="*/ 49 h 393"/>
                <a:gd name="T46" fmla="*/ 170 w 266"/>
                <a:gd name="T47" fmla="*/ 46 h 393"/>
                <a:gd name="T48" fmla="*/ 163 w 266"/>
                <a:gd name="T49" fmla="*/ 36 h 393"/>
                <a:gd name="T50" fmla="*/ 158 w 266"/>
                <a:gd name="T51" fmla="*/ 24 h 393"/>
                <a:gd name="T52" fmla="*/ 160 w 266"/>
                <a:gd name="T53" fmla="*/ 18 h 393"/>
                <a:gd name="T54" fmla="*/ 163 w 266"/>
                <a:gd name="T55" fmla="*/ 13 h 393"/>
                <a:gd name="T56" fmla="*/ 166 w 266"/>
                <a:gd name="T57" fmla="*/ 8 h 393"/>
                <a:gd name="T58" fmla="*/ 170 w 266"/>
                <a:gd name="T59" fmla="*/ 4 h 393"/>
                <a:gd name="T60" fmla="*/ 177 w 266"/>
                <a:gd name="T61" fmla="*/ 2 h 393"/>
                <a:gd name="T62" fmla="*/ 183 w 266"/>
                <a:gd name="T63" fmla="*/ 0 h 393"/>
                <a:gd name="T64" fmla="*/ 85 w 266"/>
                <a:gd name="T65" fmla="*/ 0 h 393"/>
                <a:gd name="T66" fmla="*/ 92 w 266"/>
                <a:gd name="T67" fmla="*/ 2 h 393"/>
                <a:gd name="T68" fmla="*/ 97 w 266"/>
                <a:gd name="T69" fmla="*/ 4 h 393"/>
                <a:gd name="T70" fmla="*/ 102 w 266"/>
                <a:gd name="T71" fmla="*/ 8 h 393"/>
                <a:gd name="T72" fmla="*/ 106 w 266"/>
                <a:gd name="T73" fmla="*/ 13 h 393"/>
                <a:gd name="T74" fmla="*/ 108 w 266"/>
                <a:gd name="T75" fmla="*/ 18 h 393"/>
                <a:gd name="T76" fmla="*/ 110 w 266"/>
                <a:gd name="T77" fmla="*/ 24 h 393"/>
                <a:gd name="T78" fmla="*/ 106 w 266"/>
                <a:gd name="T79" fmla="*/ 36 h 393"/>
                <a:gd name="T80" fmla="*/ 99 w 266"/>
                <a:gd name="T81" fmla="*/ 46 h 393"/>
                <a:gd name="T82" fmla="*/ 86 w 266"/>
                <a:gd name="T83" fmla="*/ 49 h 393"/>
                <a:gd name="T84" fmla="*/ 74 w 266"/>
                <a:gd name="T85" fmla="*/ 46 h 393"/>
                <a:gd name="T86" fmla="*/ 64 w 266"/>
                <a:gd name="T87" fmla="*/ 36 h 393"/>
                <a:gd name="T88" fmla="*/ 61 w 266"/>
                <a:gd name="T89" fmla="*/ 24 h 393"/>
                <a:gd name="T90" fmla="*/ 61 w 266"/>
                <a:gd name="T91" fmla="*/ 18 h 393"/>
                <a:gd name="T92" fmla="*/ 64 w 266"/>
                <a:gd name="T93" fmla="*/ 13 h 393"/>
                <a:gd name="T94" fmla="*/ 67 w 266"/>
                <a:gd name="T95" fmla="*/ 8 h 393"/>
                <a:gd name="T96" fmla="*/ 74 w 266"/>
                <a:gd name="T97" fmla="*/ 4 h 393"/>
                <a:gd name="T98" fmla="*/ 78 w 266"/>
                <a:gd name="T99" fmla="*/ 2 h 393"/>
                <a:gd name="T100" fmla="*/ 85 w 266"/>
                <a:gd name="T101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6" h="393">
                  <a:moveTo>
                    <a:pt x="133" y="104"/>
                  </a:moveTo>
                  <a:lnTo>
                    <a:pt x="81" y="261"/>
                  </a:lnTo>
                  <a:lnTo>
                    <a:pt x="181" y="261"/>
                  </a:lnTo>
                  <a:lnTo>
                    <a:pt x="133" y="104"/>
                  </a:lnTo>
                  <a:close/>
                  <a:moveTo>
                    <a:pt x="108" y="69"/>
                  </a:moveTo>
                  <a:lnTo>
                    <a:pt x="160" y="69"/>
                  </a:lnTo>
                  <a:lnTo>
                    <a:pt x="266" y="393"/>
                  </a:lnTo>
                  <a:lnTo>
                    <a:pt x="222" y="393"/>
                  </a:lnTo>
                  <a:lnTo>
                    <a:pt x="192" y="294"/>
                  </a:lnTo>
                  <a:lnTo>
                    <a:pt x="71" y="294"/>
                  </a:lnTo>
                  <a:lnTo>
                    <a:pt x="39" y="393"/>
                  </a:lnTo>
                  <a:lnTo>
                    <a:pt x="0" y="393"/>
                  </a:lnTo>
                  <a:lnTo>
                    <a:pt x="108" y="69"/>
                  </a:lnTo>
                  <a:close/>
                  <a:moveTo>
                    <a:pt x="183" y="0"/>
                  </a:moveTo>
                  <a:lnTo>
                    <a:pt x="189" y="2"/>
                  </a:lnTo>
                  <a:lnTo>
                    <a:pt x="195" y="4"/>
                  </a:lnTo>
                  <a:lnTo>
                    <a:pt x="200" y="8"/>
                  </a:lnTo>
                  <a:lnTo>
                    <a:pt x="203" y="13"/>
                  </a:lnTo>
                  <a:lnTo>
                    <a:pt x="206" y="18"/>
                  </a:lnTo>
                  <a:lnTo>
                    <a:pt x="208" y="24"/>
                  </a:lnTo>
                  <a:lnTo>
                    <a:pt x="205" y="36"/>
                  </a:lnTo>
                  <a:lnTo>
                    <a:pt x="195" y="46"/>
                  </a:lnTo>
                  <a:lnTo>
                    <a:pt x="183" y="49"/>
                  </a:lnTo>
                  <a:lnTo>
                    <a:pt x="170" y="46"/>
                  </a:lnTo>
                  <a:lnTo>
                    <a:pt x="163" y="36"/>
                  </a:lnTo>
                  <a:lnTo>
                    <a:pt x="158" y="24"/>
                  </a:lnTo>
                  <a:lnTo>
                    <a:pt x="160" y="18"/>
                  </a:lnTo>
                  <a:lnTo>
                    <a:pt x="163" y="13"/>
                  </a:lnTo>
                  <a:lnTo>
                    <a:pt x="166" y="8"/>
                  </a:lnTo>
                  <a:lnTo>
                    <a:pt x="170" y="4"/>
                  </a:lnTo>
                  <a:lnTo>
                    <a:pt x="177" y="2"/>
                  </a:lnTo>
                  <a:lnTo>
                    <a:pt x="183" y="0"/>
                  </a:lnTo>
                  <a:close/>
                  <a:moveTo>
                    <a:pt x="85" y="0"/>
                  </a:moveTo>
                  <a:lnTo>
                    <a:pt x="92" y="2"/>
                  </a:lnTo>
                  <a:lnTo>
                    <a:pt x="97" y="4"/>
                  </a:lnTo>
                  <a:lnTo>
                    <a:pt x="102" y="8"/>
                  </a:lnTo>
                  <a:lnTo>
                    <a:pt x="106" y="13"/>
                  </a:lnTo>
                  <a:lnTo>
                    <a:pt x="108" y="18"/>
                  </a:lnTo>
                  <a:lnTo>
                    <a:pt x="110" y="24"/>
                  </a:lnTo>
                  <a:lnTo>
                    <a:pt x="106" y="36"/>
                  </a:lnTo>
                  <a:lnTo>
                    <a:pt x="99" y="46"/>
                  </a:lnTo>
                  <a:lnTo>
                    <a:pt x="86" y="49"/>
                  </a:lnTo>
                  <a:lnTo>
                    <a:pt x="74" y="46"/>
                  </a:lnTo>
                  <a:lnTo>
                    <a:pt x="64" y="36"/>
                  </a:lnTo>
                  <a:lnTo>
                    <a:pt x="61" y="24"/>
                  </a:lnTo>
                  <a:lnTo>
                    <a:pt x="61" y="18"/>
                  </a:lnTo>
                  <a:lnTo>
                    <a:pt x="64" y="13"/>
                  </a:lnTo>
                  <a:lnTo>
                    <a:pt x="67" y="8"/>
                  </a:lnTo>
                  <a:lnTo>
                    <a:pt x="74" y="4"/>
                  </a:lnTo>
                  <a:lnTo>
                    <a:pt x="78" y="2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4289426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6" name="Freeform 38"/>
            <p:cNvSpPr>
              <a:spLocks noEditPoints="1"/>
            </p:cNvSpPr>
            <p:nvPr/>
          </p:nvSpPr>
          <p:spPr bwMode="auto">
            <a:xfrm>
              <a:off x="4921251" y="5353050"/>
              <a:ext cx="322263" cy="514350"/>
            </a:xfrm>
            <a:custGeom>
              <a:avLst/>
              <a:gdLst>
                <a:gd name="T0" fmla="*/ 39 w 203"/>
                <a:gd name="T1" fmla="*/ 33 h 324"/>
                <a:gd name="T2" fmla="*/ 39 w 203"/>
                <a:gd name="T3" fmla="*/ 164 h 324"/>
                <a:gd name="T4" fmla="*/ 92 w 203"/>
                <a:gd name="T5" fmla="*/ 164 h 324"/>
                <a:gd name="T6" fmla="*/ 111 w 203"/>
                <a:gd name="T7" fmla="*/ 163 h 324"/>
                <a:gd name="T8" fmla="*/ 123 w 203"/>
                <a:gd name="T9" fmla="*/ 160 h 324"/>
                <a:gd name="T10" fmla="*/ 134 w 203"/>
                <a:gd name="T11" fmla="*/ 155 h 324"/>
                <a:gd name="T12" fmla="*/ 144 w 203"/>
                <a:gd name="T13" fmla="*/ 146 h 324"/>
                <a:gd name="T14" fmla="*/ 153 w 203"/>
                <a:gd name="T15" fmla="*/ 133 h 324"/>
                <a:gd name="T16" fmla="*/ 158 w 203"/>
                <a:gd name="T17" fmla="*/ 117 h 324"/>
                <a:gd name="T18" fmla="*/ 159 w 203"/>
                <a:gd name="T19" fmla="*/ 100 h 324"/>
                <a:gd name="T20" fmla="*/ 158 w 203"/>
                <a:gd name="T21" fmla="*/ 78 h 324"/>
                <a:gd name="T22" fmla="*/ 151 w 203"/>
                <a:gd name="T23" fmla="*/ 63 h 324"/>
                <a:gd name="T24" fmla="*/ 140 w 203"/>
                <a:gd name="T25" fmla="*/ 49 h 324"/>
                <a:gd name="T26" fmla="*/ 126 w 203"/>
                <a:gd name="T27" fmla="*/ 39 h 324"/>
                <a:gd name="T28" fmla="*/ 106 w 203"/>
                <a:gd name="T29" fmla="*/ 35 h 324"/>
                <a:gd name="T30" fmla="*/ 80 w 203"/>
                <a:gd name="T31" fmla="*/ 33 h 324"/>
                <a:gd name="T32" fmla="*/ 39 w 203"/>
                <a:gd name="T33" fmla="*/ 33 h 324"/>
                <a:gd name="T34" fmla="*/ 0 w 203"/>
                <a:gd name="T35" fmla="*/ 0 h 324"/>
                <a:gd name="T36" fmla="*/ 91 w 203"/>
                <a:gd name="T37" fmla="*/ 0 h 324"/>
                <a:gd name="T38" fmla="*/ 114 w 203"/>
                <a:gd name="T39" fmla="*/ 2 h 324"/>
                <a:gd name="T40" fmla="*/ 133 w 203"/>
                <a:gd name="T41" fmla="*/ 3 h 324"/>
                <a:gd name="T42" fmla="*/ 147 w 203"/>
                <a:gd name="T43" fmla="*/ 8 h 324"/>
                <a:gd name="T44" fmla="*/ 161 w 203"/>
                <a:gd name="T45" fmla="*/ 16 h 324"/>
                <a:gd name="T46" fmla="*/ 180 w 203"/>
                <a:gd name="T47" fmla="*/ 30 h 324"/>
                <a:gd name="T48" fmla="*/ 192 w 203"/>
                <a:gd name="T49" fmla="*/ 49 h 324"/>
                <a:gd name="T50" fmla="*/ 200 w 203"/>
                <a:gd name="T51" fmla="*/ 69 h 324"/>
                <a:gd name="T52" fmla="*/ 203 w 203"/>
                <a:gd name="T53" fmla="*/ 92 h 324"/>
                <a:gd name="T54" fmla="*/ 200 w 203"/>
                <a:gd name="T55" fmla="*/ 124 h 324"/>
                <a:gd name="T56" fmla="*/ 190 w 203"/>
                <a:gd name="T57" fmla="*/ 149 h 324"/>
                <a:gd name="T58" fmla="*/ 173 w 203"/>
                <a:gd name="T59" fmla="*/ 171 h 324"/>
                <a:gd name="T60" fmla="*/ 150 w 203"/>
                <a:gd name="T61" fmla="*/ 185 h 324"/>
                <a:gd name="T62" fmla="*/ 125 w 203"/>
                <a:gd name="T63" fmla="*/ 192 h 324"/>
                <a:gd name="T64" fmla="*/ 95 w 203"/>
                <a:gd name="T65" fmla="*/ 196 h 324"/>
                <a:gd name="T66" fmla="*/ 39 w 203"/>
                <a:gd name="T67" fmla="*/ 196 h 324"/>
                <a:gd name="T68" fmla="*/ 39 w 203"/>
                <a:gd name="T69" fmla="*/ 324 h 324"/>
                <a:gd name="T70" fmla="*/ 0 w 203"/>
                <a:gd name="T71" fmla="*/ 324 h 324"/>
                <a:gd name="T72" fmla="*/ 0 w 203"/>
                <a:gd name="T7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3" h="324">
                  <a:moveTo>
                    <a:pt x="39" y="33"/>
                  </a:moveTo>
                  <a:lnTo>
                    <a:pt x="39" y="164"/>
                  </a:lnTo>
                  <a:lnTo>
                    <a:pt x="92" y="164"/>
                  </a:lnTo>
                  <a:lnTo>
                    <a:pt x="111" y="163"/>
                  </a:lnTo>
                  <a:lnTo>
                    <a:pt x="123" y="160"/>
                  </a:lnTo>
                  <a:lnTo>
                    <a:pt x="134" y="155"/>
                  </a:lnTo>
                  <a:lnTo>
                    <a:pt x="144" y="146"/>
                  </a:lnTo>
                  <a:lnTo>
                    <a:pt x="153" y="133"/>
                  </a:lnTo>
                  <a:lnTo>
                    <a:pt x="158" y="117"/>
                  </a:lnTo>
                  <a:lnTo>
                    <a:pt x="159" y="100"/>
                  </a:lnTo>
                  <a:lnTo>
                    <a:pt x="158" y="78"/>
                  </a:lnTo>
                  <a:lnTo>
                    <a:pt x="151" y="63"/>
                  </a:lnTo>
                  <a:lnTo>
                    <a:pt x="140" y="49"/>
                  </a:lnTo>
                  <a:lnTo>
                    <a:pt x="126" y="39"/>
                  </a:lnTo>
                  <a:lnTo>
                    <a:pt x="106" y="35"/>
                  </a:lnTo>
                  <a:lnTo>
                    <a:pt x="80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91" y="0"/>
                  </a:lnTo>
                  <a:lnTo>
                    <a:pt x="114" y="2"/>
                  </a:lnTo>
                  <a:lnTo>
                    <a:pt x="133" y="3"/>
                  </a:lnTo>
                  <a:lnTo>
                    <a:pt x="147" y="8"/>
                  </a:lnTo>
                  <a:lnTo>
                    <a:pt x="161" y="16"/>
                  </a:lnTo>
                  <a:lnTo>
                    <a:pt x="180" y="30"/>
                  </a:lnTo>
                  <a:lnTo>
                    <a:pt x="192" y="49"/>
                  </a:lnTo>
                  <a:lnTo>
                    <a:pt x="200" y="69"/>
                  </a:lnTo>
                  <a:lnTo>
                    <a:pt x="203" y="92"/>
                  </a:lnTo>
                  <a:lnTo>
                    <a:pt x="200" y="124"/>
                  </a:lnTo>
                  <a:lnTo>
                    <a:pt x="190" y="149"/>
                  </a:lnTo>
                  <a:lnTo>
                    <a:pt x="173" y="171"/>
                  </a:lnTo>
                  <a:lnTo>
                    <a:pt x="150" y="185"/>
                  </a:lnTo>
                  <a:lnTo>
                    <a:pt x="125" y="192"/>
                  </a:lnTo>
                  <a:lnTo>
                    <a:pt x="95" y="196"/>
                  </a:lnTo>
                  <a:lnTo>
                    <a:pt x="39" y="196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7" name="Freeform 39"/>
            <p:cNvSpPr>
              <a:spLocks noEditPoints="1"/>
            </p:cNvSpPr>
            <p:nvPr/>
          </p:nvSpPr>
          <p:spPr bwMode="auto">
            <a:xfrm>
              <a:off x="5238751" y="5353050"/>
              <a:ext cx="420688" cy="514350"/>
            </a:xfrm>
            <a:custGeom>
              <a:avLst/>
              <a:gdLst>
                <a:gd name="T0" fmla="*/ 131 w 265"/>
                <a:gd name="T1" fmla="*/ 35 h 324"/>
                <a:gd name="T2" fmla="*/ 81 w 265"/>
                <a:gd name="T3" fmla="*/ 192 h 324"/>
                <a:gd name="T4" fmla="*/ 181 w 265"/>
                <a:gd name="T5" fmla="*/ 192 h 324"/>
                <a:gd name="T6" fmla="*/ 131 w 265"/>
                <a:gd name="T7" fmla="*/ 35 h 324"/>
                <a:gd name="T8" fmla="*/ 108 w 265"/>
                <a:gd name="T9" fmla="*/ 0 h 324"/>
                <a:gd name="T10" fmla="*/ 159 w 265"/>
                <a:gd name="T11" fmla="*/ 0 h 324"/>
                <a:gd name="T12" fmla="*/ 265 w 265"/>
                <a:gd name="T13" fmla="*/ 324 h 324"/>
                <a:gd name="T14" fmla="*/ 222 w 265"/>
                <a:gd name="T15" fmla="*/ 324 h 324"/>
                <a:gd name="T16" fmla="*/ 192 w 265"/>
                <a:gd name="T17" fmla="*/ 225 h 324"/>
                <a:gd name="T18" fmla="*/ 70 w 265"/>
                <a:gd name="T19" fmla="*/ 225 h 324"/>
                <a:gd name="T20" fmla="*/ 39 w 265"/>
                <a:gd name="T21" fmla="*/ 324 h 324"/>
                <a:gd name="T22" fmla="*/ 0 w 265"/>
                <a:gd name="T23" fmla="*/ 324 h 324"/>
                <a:gd name="T24" fmla="*/ 108 w 265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5" h="324">
                  <a:moveTo>
                    <a:pt x="131" y="35"/>
                  </a:moveTo>
                  <a:lnTo>
                    <a:pt x="81" y="192"/>
                  </a:lnTo>
                  <a:lnTo>
                    <a:pt x="181" y="192"/>
                  </a:lnTo>
                  <a:lnTo>
                    <a:pt x="131" y="35"/>
                  </a:lnTo>
                  <a:close/>
                  <a:moveTo>
                    <a:pt x="108" y="0"/>
                  </a:moveTo>
                  <a:lnTo>
                    <a:pt x="159" y="0"/>
                  </a:lnTo>
                  <a:lnTo>
                    <a:pt x="265" y="324"/>
                  </a:lnTo>
                  <a:lnTo>
                    <a:pt x="222" y="324"/>
                  </a:lnTo>
                  <a:lnTo>
                    <a:pt x="192" y="225"/>
                  </a:lnTo>
                  <a:lnTo>
                    <a:pt x="70" y="225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8" name="Freeform 40"/>
            <p:cNvSpPr>
              <a:spLocks noEditPoints="1"/>
            </p:cNvSpPr>
            <p:nvPr/>
          </p:nvSpPr>
          <p:spPr bwMode="auto">
            <a:xfrm>
              <a:off x="5738813" y="5353050"/>
              <a:ext cx="355600" cy="514350"/>
            </a:xfrm>
            <a:custGeom>
              <a:avLst/>
              <a:gdLst>
                <a:gd name="T0" fmla="*/ 39 w 224"/>
                <a:gd name="T1" fmla="*/ 31 h 324"/>
                <a:gd name="T2" fmla="*/ 39 w 224"/>
                <a:gd name="T3" fmla="*/ 292 h 324"/>
                <a:gd name="T4" fmla="*/ 78 w 224"/>
                <a:gd name="T5" fmla="*/ 292 h 324"/>
                <a:gd name="T6" fmla="*/ 97 w 224"/>
                <a:gd name="T7" fmla="*/ 291 h 324"/>
                <a:gd name="T8" fmla="*/ 116 w 224"/>
                <a:gd name="T9" fmla="*/ 289 h 324"/>
                <a:gd name="T10" fmla="*/ 133 w 224"/>
                <a:gd name="T11" fmla="*/ 283 h 324"/>
                <a:gd name="T12" fmla="*/ 147 w 224"/>
                <a:gd name="T13" fmla="*/ 274 h 324"/>
                <a:gd name="T14" fmla="*/ 160 w 224"/>
                <a:gd name="T15" fmla="*/ 258 h 324"/>
                <a:gd name="T16" fmla="*/ 172 w 224"/>
                <a:gd name="T17" fmla="*/ 232 h 324"/>
                <a:gd name="T18" fmla="*/ 180 w 224"/>
                <a:gd name="T19" fmla="*/ 200 h 324"/>
                <a:gd name="T20" fmla="*/ 182 w 224"/>
                <a:gd name="T21" fmla="*/ 167 h 324"/>
                <a:gd name="T22" fmla="*/ 180 w 224"/>
                <a:gd name="T23" fmla="*/ 135 h 324"/>
                <a:gd name="T24" fmla="*/ 175 w 224"/>
                <a:gd name="T25" fmla="*/ 106 h 324"/>
                <a:gd name="T26" fmla="*/ 167 w 224"/>
                <a:gd name="T27" fmla="*/ 83 h 324"/>
                <a:gd name="T28" fmla="*/ 153 w 224"/>
                <a:gd name="T29" fmla="*/ 61 h 324"/>
                <a:gd name="T30" fmla="*/ 138 w 224"/>
                <a:gd name="T31" fmla="*/ 47 h 324"/>
                <a:gd name="T32" fmla="*/ 121 w 224"/>
                <a:gd name="T33" fmla="*/ 38 h 324"/>
                <a:gd name="T34" fmla="*/ 100 w 224"/>
                <a:gd name="T35" fmla="*/ 33 h 324"/>
                <a:gd name="T36" fmla="*/ 78 w 224"/>
                <a:gd name="T37" fmla="*/ 31 h 324"/>
                <a:gd name="T38" fmla="*/ 39 w 224"/>
                <a:gd name="T39" fmla="*/ 31 h 324"/>
                <a:gd name="T40" fmla="*/ 0 w 224"/>
                <a:gd name="T41" fmla="*/ 0 h 324"/>
                <a:gd name="T42" fmla="*/ 64 w 224"/>
                <a:gd name="T43" fmla="*/ 0 h 324"/>
                <a:gd name="T44" fmla="*/ 97 w 224"/>
                <a:gd name="T45" fmla="*/ 2 h 324"/>
                <a:gd name="T46" fmla="*/ 124 w 224"/>
                <a:gd name="T47" fmla="*/ 5 h 324"/>
                <a:gd name="T48" fmla="*/ 146 w 224"/>
                <a:gd name="T49" fmla="*/ 11 h 324"/>
                <a:gd name="T50" fmla="*/ 169 w 224"/>
                <a:gd name="T51" fmla="*/ 25 h 324"/>
                <a:gd name="T52" fmla="*/ 189 w 224"/>
                <a:gd name="T53" fmla="*/ 44 h 324"/>
                <a:gd name="T54" fmla="*/ 203 w 224"/>
                <a:gd name="T55" fmla="*/ 67 h 324"/>
                <a:gd name="T56" fmla="*/ 214 w 224"/>
                <a:gd name="T57" fmla="*/ 94 h 324"/>
                <a:gd name="T58" fmla="*/ 222 w 224"/>
                <a:gd name="T59" fmla="*/ 127 h 324"/>
                <a:gd name="T60" fmla="*/ 224 w 224"/>
                <a:gd name="T61" fmla="*/ 163 h 324"/>
                <a:gd name="T62" fmla="*/ 221 w 224"/>
                <a:gd name="T63" fmla="*/ 202 h 324"/>
                <a:gd name="T64" fmla="*/ 213 w 224"/>
                <a:gd name="T65" fmla="*/ 236 h 324"/>
                <a:gd name="T66" fmla="*/ 202 w 224"/>
                <a:gd name="T67" fmla="*/ 263 h 324"/>
                <a:gd name="T68" fmla="*/ 186 w 224"/>
                <a:gd name="T69" fmla="*/ 283 h 324"/>
                <a:gd name="T70" fmla="*/ 166 w 224"/>
                <a:gd name="T71" fmla="*/ 303 h 324"/>
                <a:gd name="T72" fmla="*/ 142 w 224"/>
                <a:gd name="T73" fmla="*/ 316 h 324"/>
                <a:gd name="T74" fmla="*/ 116 w 224"/>
                <a:gd name="T75" fmla="*/ 322 h 324"/>
                <a:gd name="T76" fmla="*/ 85 w 224"/>
                <a:gd name="T77" fmla="*/ 324 h 324"/>
                <a:gd name="T78" fmla="*/ 0 w 224"/>
                <a:gd name="T79" fmla="*/ 324 h 324"/>
                <a:gd name="T80" fmla="*/ 0 w 224"/>
                <a:gd name="T8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4" h="324">
                  <a:moveTo>
                    <a:pt x="39" y="31"/>
                  </a:moveTo>
                  <a:lnTo>
                    <a:pt x="39" y="292"/>
                  </a:lnTo>
                  <a:lnTo>
                    <a:pt x="78" y="292"/>
                  </a:lnTo>
                  <a:lnTo>
                    <a:pt x="97" y="291"/>
                  </a:lnTo>
                  <a:lnTo>
                    <a:pt x="116" y="289"/>
                  </a:lnTo>
                  <a:lnTo>
                    <a:pt x="133" y="283"/>
                  </a:lnTo>
                  <a:lnTo>
                    <a:pt x="147" y="274"/>
                  </a:lnTo>
                  <a:lnTo>
                    <a:pt x="160" y="258"/>
                  </a:lnTo>
                  <a:lnTo>
                    <a:pt x="172" y="232"/>
                  </a:lnTo>
                  <a:lnTo>
                    <a:pt x="180" y="200"/>
                  </a:lnTo>
                  <a:lnTo>
                    <a:pt x="182" y="167"/>
                  </a:lnTo>
                  <a:lnTo>
                    <a:pt x="180" y="135"/>
                  </a:lnTo>
                  <a:lnTo>
                    <a:pt x="175" y="106"/>
                  </a:lnTo>
                  <a:lnTo>
                    <a:pt x="167" y="83"/>
                  </a:lnTo>
                  <a:lnTo>
                    <a:pt x="153" y="61"/>
                  </a:lnTo>
                  <a:lnTo>
                    <a:pt x="138" y="47"/>
                  </a:lnTo>
                  <a:lnTo>
                    <a:pt x="121" y="38"/>
                  </a:lnTo>
                  <a:lnTo>
                    <a:pt x="100" y="33"/>
                  </a:lnTo>
                  <a:lnTo>
                    <a:pt x="78" y="31"/>
                  </a:lnTo>
                  <a:lnTo>
                    <a:pt x="39" y="31"/>
                  </a:lnTo>
                  <a:close/>
                  <a:moveTo>
                    <a:pt x="0" y="0"/>
                  </a:moveTo>
                  <a:lnTo>
                    <a:pt x="64" y="0"/>
                  </a:lnTo>
                  <a:lnTo>
                    <a:pt x="97" y="2"/>
                  </a:lnTo>
                  <a:lnTo>
                    <a:pt x="124" y="5"/>
                  </a:lnTo>
                  <a:lnTo>
                    <a:pt x="146" y="11"/>
                  </a:lnTo>
                  <a:lnTo>
                    <a:pt x="169" y="25"/>
                  </a:lnTo>
                  <a:lnTo>
                    <a:pt x="189" y="44"/>
                  </a:lnTo>
                  <a:lnTo>
                    <a:pt x="203" y="67"/>
                  </a:lnTo>
                  <a:lnTo>
                    <a:pt x="214" y="94"/>
                  </a:lnTo>
                  <a:lnTo>
                    <a:pt x="222" y="127"/>
                  </a:lnTo>
                  <a:lnTo>
                    <a:pt x="224" y="163"/>
                  </a:lnTo>
                  <a:lnTo>
                    <a:pt x="221" y="202"/>
                  </a:lnTo>
                  <a:lnTo>
                    <a:pt x="213" y="236"/>
                  </a:lnTo>
                  <a:lnTo>
                    <a:pt x="202" y="263"/>
                  </a:lnTo>
                  <a:lnTo>
                    <a:pt x="186" y="283"/>
                  </a:lnTo>
                  <a:lnTo>
                    <a:pt x="166" y="303"/>
                  </a:lnTo>
                  <a:lnTo>
                    <a:pt x="142" y="316"/>
                  </a:lnTo>
                  <a:lnTo>
                    <a:pt x="116" y="322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9" name="Freeform 41"/>
            <p:cNvSpPr>
              <a:spLocks/>
            </p:cNvSpPr>
            <p:nvPr/>
          </p:nvSpPr>
          <p:spPr bwMode="auto">
            <a:xfrm>
              <a:off x="6213476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8 w 182"/>
                <a:gd name="T3" fmla="*/ 0 h 324"/>
                <a:gd name="T4" fmla="*/ 171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8" y="0"/>
                  </a:lnTo>
                  <a:lnTo>
                    <a:pt x="171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0" name="Freeform 42"/>
            <p:cNvSpPr>
              <a:spLocks noEditPoints="1"/>
            </p:cNvSpPr>
            <p:nvPr/>
          </p:nvSpPr>
          <p:spPr bwMode="auto">
            <a:xfrm>
              <a:off x="6602413" y="5353050"/>
              <a:ext cx="327025" cy="514350"/>
            </a:xfrm>
            <a:custGeom>
              <a:avLst/>
              <a:gdLst>
                <a:gd name="T0" fmla="*/ 40 w 206"/>
                <a:gd name="T1" fmla="*/ 33 h 324"/>
                <a:gd name="T2" fmla="*/ 40 w 206"/>
                <a:gd name="T3" fmla="*/ 153 h 324"/>
                <a:gd name="T4" fmla="*/ 75 w 206"/>
                <a:gd name="T5" fmla="*/ 153 h 324"/>
                <a:gd name="T6" fmla="*/ 100 w 206"/>
                <a:gd name="T7" fmla="*/ 152 h 324"/>
                <a:gd name="T8" fmla="*/ 119 w 206"/>
                <a:gd name="T9" fmla="*/ 147 h 324"/>
                <a:gd name="T10" fmla="*/ 133 w 206"/>
                <a:gd name="T11" fmla="*/ 138 h 324"/>
                <a:gd name="T12" fmla="*/ 142 w 206"/>
                <a:gd name="T13" fmla="*/ 125 h 324"/>
                <a:gd name="T14" fmla="*/ 147 w 206"/>
                <a:gd name="T15" fmla="*/ 108 h 324"/>
                <a:gd name="T16" fmla="*/ 150 w 206"/>
                <a:gd name="T17" fmla="*/ 89 h 324"/>
                <a:gd name="T18" fmla="*/ 145 w 206"/>
                <a:gd name="T19" fmla="*/ 67 h 324"/>
                <a:gd name="T20" fmla="*/ 134 w 206"/>
                <a:gd name="T21" fmla="*/ 50 h 324"/>
                <a:gd name="T22" fmla="*/ 117 w 206"/>
                <a:gd name="T23" fmla="*/ 39 h 324"/>
                <a:gd name="T24" fmla="*/ 100 w 206"/>
                <a:gd name="T25" fmla="*/ 35 h 324"/>
                <a:gd name="T26" fmla="*/ 76 w 206"/>
                <a:gd name="T27" fmla="*/ 33 h 324"/>
                <a:gd name="T28" fmla="*/ 40 w 206"/>
                <a:gd name="T29" fmla="*/ 33 h 324"/>
                <a:gd name="T30" fmla="*/ 0 w 206"/>
                <a:gd name="T31" fmla="*/ 0 h 324"/>
                <a:gd name="T32" fmla="*/ 76 w 206"/>
                <a:gd name="T33" fmla="*/ 0 h 324"/>
                <a:gd name="T34" fmla="*/ 106 w 206"/>
                <a:gd name="T35" fmla="*/ 2 h 324"/>
                <a:gd name="T36" fmla="*/ 128 w 206"/>
                <a:gd name="T37" fmla="*/ 6 h 324"/>
                <a:gd name="T38" fmla="*/ 145 w 206"/>
                <a:gd name="T39" fmla="*/ 13 h 324"/>
                <a:gd name="T40" fmla="*/ 158 w 206"/>
                <a:gd name="T41" fmla="*/ 20 h 324"/>
                <a:gd name="T42" fmla="*/ 169 w 206"/>
                <a:gd name="T43" fmla="*/ 31 h 324"/>
                <a:gd name="T44" fmla="*/ 179 w 206"/>
                <a:gd name="T45" fmla="*/ 47 h 324"/>
                <a:gd name="T46" fmla="*/ 187 w 206"/>
                <a:gd name="T47" fmla="*/ 66 h 324"/>
                <a:gd name="T48" fmla="*/ 190 w 206"/>
                <a:gd name="T49" fmla="*/ 89 h 324"/>
                <a:gd name="T50" fmla="*/ 187 w 206"/>
                <a:gd name="T51" fmla="*/ 114 h 324"/>
                <a:gd name="T52" fmla="*/ 179 w 206"/>
                <a:gd name="T53" fmla="*/ 136 h 324"/>
                <a:gd name="T54" fmla="*/ 165 w 206"/>
                <a:gd name="T55" fmla="*/ 153 h 324"/>
                <a:gd name="T56" fmla="*/ 150 w 206"/>
                <a:gd name="T57" fmla="*/ 167 h 324"/>
                <a:gd name="T58" fmla="*/ 128 w 206"/>
                <a:gd name="T59" fmla="*/ 175 h 324"/>
                <a:gd name="T60" fmla="*/ 104 w 206"/>
                <a:gd name="T61" fmla="*/ 178 h 324"/>
                <a:gd name="T62" fmla="*/ 100 w 206"/>
                <a:gd name="T63" fmla="*/ 178 h 324"/>
                <a:gd name="T64" fmla="*/ 112 w 206"/>
                <a:gd name="T65" fmla="*/ 191 h 324"/>
                <a:gd name="T66" fmla="*/ 123 w 206"/>
                <a:gd name="T67" fmla="*/ 203 h 324"/>
                <a:gd name="T68" fmla="*/ 131 w 206"/>
                <a:gd name="T69" fmla="*/ 214 h 324"/>
                <a:gd name="T70" fmla="*/ 137 w 206"/>
                <a:gd name="T71" fmla="*/ 224 h 324"/>
                <a:gd name="T72" fmla="*/ 147 w 206"/>
                <a:gd name="T73" fmla="*/ 236 h 324"/>
                <a:gd name="T74" fmla="*/ 158 w 206"/>
                <a:gd name="T75" fmla="*/ 250 h 324"/>
                <a:gd name="T76" fmla="*/ 169 w 206"/>
                <a:gd name="T77" fmla="*/ 267 h 324"/>
                <a:gd name="T78" fmla="*/ 179 w 206"/>
                <a:gd name="T79" fmla="*/ 285 h 324"/>
                <a:gd name="T80" fmla="*/ 190 w 206"/>
                <a:gd name="T81" fmla="*/ 300 h 324"/>
                <a:gd name="T82" fmla="*/ 198 w 206"/>
                <a:gd name="T83" fmla="*/ 313 h 324"/>
                <a:gd name="T84" fmla="*/ 204 w 206"/>
                <a:gd name="T85" fmla="*/ 321 h 324"/>
                <a:gd name="T86" fmla="*/ 206 w 206"/>
                <a:gd name="T87" fmla="*/ 324 h 324"/>
                <a:gd name="T88" fmla="*/ 158 w 206"/>
                <a:gd name="T89" fmla="*/ 324 h 324"/>
                <a:gd name="T90" fmla="*/ 150 w 206"/>
                <a:gd name="T91" fmla="*/ 308 h 324"/>
                <a:gd name="T92" fmla="*/ 137 w 206"/>
                <a:gd name="T93" fmla="*/ 286 h 324"/>
                <a:gd name="T94" fmla="*/ 120 w 206"/>
                <a:gd name="T95" fmla="*/ 261 h 324"/>
                <a:gd name="T96" fmla="*/ 100 w 206"/>
                <a:gd name="T97" fmla="*/ 232 h 324"/>
                <a:gd name="T98" fmla="*/ 75 w 206"/>
                <a:gd name="T99" fmla="*/ 199 h 324"/>
                <a:gd name="T100" fmla="*/ 64 w 206"/>
                <a:gd name="T101" fmla="*/ 186 h 324"/>
                <a:gd name="T102" fmla="*/ 53 w 206"/>
                <a:gd name="T103" fmla="*/ 180 h 324"/>
                <a:gd name="T104" fmla="*/ 39 w 206"/>
                <a:gd name="T105" fmla="*/ 178 h 324"/>
                <a:gd name="T106" fmla="*/ 39 w 206"/>
                <a:gd name="T107" fmla="*/ 324 h 324"/>
                <a:gd name="T108" fmla="*/ 0 w 206"/>
                <a:gd name="T109" fmla="*/ 324 h 324"/>
                <a:gd name="T110" fmla="*/ 0 w 206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6" h="324">
                  <a:moveTo>
                    <a:pt x="40" y="33"/>
                  </a:moveTo>
                  <a:lnTo>
                    <a:pt x="40" y="153"/>
                  </a:lnTo>
                  <a:lnTo>
                    <a:pt x="75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50" y="89"/>
                  </a:lnTo>
                  <a:lnTo>
                    <a:pt x="145" y="67"/>
                  </a:lnTo>
                  <a:lnTo>
                    <a:pt x="134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6" y="33"/>
                  </a:lnTo>
                  <a:lnTo>
                    <a:pt x="40" y="33"/>
                  </a:lnTo>
                  <a:close/>
                  <a:moveTo>
                    <a:pt x="0" y="0"/>
                  </a:moveTo>
                  <a:lnTo>
                    <a:pt x="76" y="0"/>
                  </a:lnTo>
                  <a:lnTo>
                    <a:pt x="106" y="2"/>
                  </a:lnTo>
                  <a:lnTo>
                    <a:pt x="128" y="6"/>
                  </a:lnTo>
                  <a:lnTo>
                    <a:pt x="145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79" y="47"/>
                  </a:lnTo>
                  <a:lnTo>
                    <a:pt x="187" y="66"/>
                  </a:lnTo>
                  <a:lnTo>
                    <a:pt x="190" y="89"/>
                  </a:lnTo>
                  <a:lnTo>
                    <a:pt x="187" y="114"/>
                  </a:lnTo>
                  <a:lnTo>
                    <a:pt x="179" y="136"/>
                  </a:lnTo>
                  <a:lnTo>
                    <a:pt x="165" y="153"/>
                  </a:lnTo>
                  <a:lnTo>
                    <a:pt x="150" y="167"/>
                  </a:lnTo>
                  <a:lnTo>
                    <a:pt x="128" y="175"/>
                  </a:lnTo>
                  <a:lnTo>
                    <a:pt x="104" y="178"/>
                  </a:lnTo>
                  <a:lnTo>
                    <a:pt x="100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79" y="285"/>
                  </a:lnTo>
                  <a:lnTo>
                    <a:pt x="190" y="300"/>
                  </a:lnTo>
                  <a:lnTo>
                    <a:pt x="198" y="313"/>
                  </a:lnTo>
                  <a:lnTo>
                    <a:pt x="204" y="321"/>
                  </a:lnTo>
                  <a:lnTo>
                    <a:pt x="206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7" y="286"/>
                  </a:lnTo>
                  <a:lnTo>
                    <a:pt x="120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1" name="Freeform 43"/>
            <p:cNvSpPr>
              <a:spLocks noEditPoints="1"/>
            </p:cNvSpPr>
            <p:nvPr/>
          </p:nvSpPr>
          <p:spPr bwMode="auto">
            <a:xfrm>
              <a:off x="7018338" y="5353050"/>
              <a:ext cx="338138" cy="514350"/>
            </a:xfrm>
            <a:custGeom>
              <a:avLst/>
              <a:gdLst>
                <a:gd name="T0" fmla="*/ 38 w 213"/>
                <a:gd name="T1" fmla="*/ 292 h 324"/>
                <a:gd name="T2" fmla="*/ 133 w 213"/>
                <a:gd name="T3" fmla="*/ 291 h 324"/>
                <a:gd name="T4" fmla="*/ 163 w 213"/>
                <a:gd name="T5" fmla="*/ 271 h 324"/>
                <a:gd name="T6" fmla="*/ 172 w 213"/>
                <a:gd name="T7" fmla="*/ 232 h 324"/>
                <a:gd name="T8" fmla="*/ 161 w 213"/>
                <a:gd name="T9" fmla="*/ 196 h 324"/>
                <a:gd name="T10" fmla="*/ 133 w 213"/>
                <a:gd name="T11" fmla="*/ 175 h 324"/>
                <a:gd name="T12" fmla="*/ 96 w 213"/>
                <a:gd name="T13" fmla="*/ 172 h 324"/>
                <a:gd name="T14" fmla="*/ 38 w 213"/>
                <a:gd name="T15" fmla="*/ 33 h 324"/>
                <a:gd name="T16" fmla="*/ 94 w 213"/>
                <a:gd name="T17" fmla="*/ 139 h 324"/>
                <a:gd name="T18" fmla="*/ 133 w 213"/>
                <a:gd name="T19" fmla="*/ 135 h 324"/>
                <a:gd name="T20" fmla="*/ 152 w 213"/>
                <a:gd name="T21" fmla="*/ 111 h 324"/>
                <a:gd name="T22" fmla="*/ 156 w 213"/>
                <a:gd name="T23" fmla="*/ 86 h 324"/>
                <a:gd name="T24" fmla="*/ 145 w 213"/>
                <a:gd name="T25" fmla="*/ 53 h 324"/>
                <a:gd name="T26" fmla="*/ 119 w 213"/>
                <a:gd name="T27" fmla="*/ 36 h 324"/>
                <a:gd name="T28" fmla="*/ 85 w 213"/>
                <a:gd name="T29" fmla="*/ 33 h 324"/>
                <a:gd name="T30" fmla="*/ 0 w 213"/>
                <a:gd name="T31" fmla="*/ 0 h 324"/>
                <a:gd name="T32" fmla="*/ 81 w 213"/>
                <a:gd name="T33" fmla="*/ 0 h 324"/>
                <a:gd name="T34" fmla="*/ 122 w 213"/>
                <a:gd name="T35" fmla="*/ 2 h 324"/>
                <a:gd name="T36" fmla="*/ 144 w 213"/>
                <a:gd name="T37" fmla="*/ 8 h 324"/>
                <a:gd name="T38" fmla="*/ 185 w 213"/>
                <a:gd name="T39" fmla="*/ 36 h 324"/>
                <a:gd name="T40" fmla="*/ 199 w 213"/>
                <a:gd name="T41" fmla="*/ 81 h 324"/>
                <a:gd name="T42" fmla="*/ 185 w 213"/>
                <a:gd name="T43" fmla="*/ 125 h 324"/>
                <a:gd name="T44" fmla="*/ 141 w 213"/>
                <a:gd name="T45" fmla="*/ 152 h 324"/>
                <a:gd name="T46" fmla="*/ 172 w 213"/>
                <a:gd name="T47" fmla="*/ 163 h 324"/>
                <a:gd name="T48" fmla="*/ 197 w 213"/>
                <a:gd name="T49" fmla="*/ 183 h 324"/>
                <a:gd name="T50" fmla="*/ 211 w 213"/>
                <a:gd name="T51" fmla="*/ 217 h 324"/>
                <a:gd name="T52" fmla="*/ 210 w 213"/>
                <a:gd name="T53" fmla="*/ 261 h 324"/>
                <a:gd name="T54" fmla="*/ 183 w 213"/>
                <a:gd name="T55" fmla="*/ 302 h 324"/>
                <a:gd name="T56" fmla="*/ 152 w 213"/>
                <a:gd name="T57" fmla="*/ 319 h 324"/>
                <a:gd name="T58" fmla="*/ 128 w 213"/>
                <a:gd name="T59" fmla="*/ 322 h 324"/>
                <a:gd name="T60" fmla="*/ 85 w 213"/>
                <a:gd name="T61" fmla="*/ 324 h 324"/>
                <a:gd name="T62" fmla="*/ 0 w 213"/>
                <a:gd name="T6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324">
                  <a:moveTo>
                    <a:pt x="38" y="172"/>
                  </a:moveTo>
                  <a:lnTo>
                    <a:pt x="38" y="292"/>
                  </a:lnTo>
                  <a:lnTo>
                    <a:pt x="106" y="292"/>
                  </a:lnTo>
                  <a:lnTo>
                    <a:pt x="133" y="291"/>
                  </a:lnTo>
                  <a:lnTo>
                    <a:pt x="150" y="283"/>
                  </a:lnTo>
                  <a:lnTo>
                    <a:pt x="163" y="271"/>
                  </a:lnTo>
                  <a:lnTo>
                    <a:pt x="170" y="253"/>
                  </a:lnTo>
                  <a:lnTo>
                    <a:pt x="172" y="232"/>
                  </a:lnTo>
                  <a:lnTo>
                    <a:pt x="169" y="213"/>
                  </a:lnTo>
                  <a:lnTo>
                    <a:pt x="161" y="196"/>
                  </a:lnTo>
                  <a:lnTo>
                    <a:pt x="149" y="181"/>
                  </a:lnTo>
                  <a:lnTo>
                    <a:pt x="133" y="175"/>
                  </a:lnTo>
                  <a:lnTo>
                    <a:pt x="117" y="172"/>
                  </a:lnTo>
                  <a:lnTo>
                    <a:pt x="96" y="172"/>
                  </a:lnTo>
                  <a:lnTo>
                    <a:pt x="38" y="172"/>
                  </a:lnTo>
                  <a:close/>
                  <a:moveTo>
                    <a:pt x="38" y="33"/>
                  </a:moveTo>
                  <a:lnTo>
                    <a:pt x="38" y="139"/>
                  </a:lnTo>
                  <a:lnTo>
                    <a:pt x="94" y="139"/>
                  </a:lnTo>
                  <a:lnTo>
                    <a:pt x="117" y="138"/>
                  </a:lnTo>
                  <a:lnTo>
                    <a:pt x="133" y="135"/>
                  </a:lnTo>
                  <a:lnTo>
                    <a:pt x="142" y="125"/>
                  </a:lnTo>
                  <a:lnTo>
                    <a:pt x="152" y="111"/>
                  </a:lnTo>
                  <a:lnTo>
                    <a:pt x="155" y="100"/>
                  </a:lnTo>
                  <a:lnTo>
                    <a:pt x="156" y="86"/>
                  </a:lnTo>
                  <a:lnTo>
                    <a:pt x="153" y="69"/>
                  </a:lnTo>
                  <a:lnTo>
                    <a:pt x="145" y="53"/>
                  </a:lnTo>
                  <a:lnTo>
                    <a:pt x="135" y="42"/>
                  </a:lnTo>
                  <a:lnTo>
                    <a:pt x="119" y="36"/>
                  </a:lnTo>
                  <a:lnTo>
                    <a:pt x="105" y="33"/>
                  </a:lnTo>
                  <a:lnTo>
                    <a:pt x="85" y="33"/>
                  </a:lnTo>
                  <a:lnTo>
                    <a:pt x="38" y="33"/>
                  </a:lnTo>
                  <a:close/>
                  <a:moveTo>
                    <a:pt x="0" y="0"/>
                  </a:moveTo>
                  <a:lnTo>
                    <a:pt x="47" y="0"/>
                  </a:lnTo>
                  <a:lnTo>
                    <a:pt x="81" y="0"/>
                  </a:lnTo>
                  <a:lnTo>
                    <a:pt x="105" y="2"/>
                  </a:lnTo>
                  <a:lnTo>
                    <a:pt x="122" y="2"/>
                  </a:lnTo>
                  <a:lnTo>
                    <a:pt x="135" y="5"/>
                  </a:lnTo>
                  <a:lnTo>
                    <a:pt x="144" y="8"/>
                  </a:lnTo>
                  <a:lnTo>
                    <a:pt x="166" y="19"/>
                  </a:lnTo>
                  <a:lnTo>
                    <a:pt x="185" y="36"/>
                  </a:lnTo>
                  <a:lnTo>
                    <a:pt x="195" y="58"/>
                  </a:lnTo>
                  <a:lnTo>
                    <a:pt x="199" y="81"/>
                  </a:lnTo>
                  <a:lnTo>
                    <a:pt x="195" y="105"/>
                  </a:lnTo>
                  <a:lnTo>
                    <a:pt x="185" y="125"/>
                  </a:lnTo>
                  <a:lnTo>
                    <a:pt x="166" y="141"/>
                  </a:lnTo>
                  <a:lnTo>
                    <a:pt x="141" y="152"/>
                  </a:lnTo>
                  <a:lnTo>
                    <a:pt x="158" y="156"/>
                  </a:lnTo>
                  <a:lnTo>
                    <a:pt x="172" y="163"/>
                  </a:lnTo>
                  <a:lnTo>
                    <a:pt x="183" y="169"/>
                  </a:lnTo>
                  <a:lnTo>
                    <a:pt x="197" y="183"/>
                  </a:lnTo>
                  <a:lnTo>
                    <a:pt x="206" y="200"/>
                  </a:lnTo>
                  <a:lnTo>
                    <a:pt x="211" y="217"/>
                  </a:lnTo>
                  <a:lnTo>
                    <a:pt x="213" y="236"/>
                  </a:lnTo>
                  <a:lnTo>
                    <a:pt x="210" y="261"/>
                  </a:lnTo>
                  <a:lnTo>
                    <a:pt x="200" y="285"/>
                  </a:lnTo>
                  <a:lnTo>
                    <a:pt x="183" y="302"/>
                  </a:lnTo>
                  <a:lnTo>
                    <a:pt x="163" y="314"/>
                  </a:lnTo>
                  <a:lnTo>
                    <a:pt x="152" y="319"/>
                  </a:lnTo>
                  <a:lnTo>
                    <a:pt x="141" y="321"/>
                  </a:lnTo>
                  <a:lnTo>
                    <a:pt x="128" y="322"/>
                  </a:lnTo>
                  <a:lnTo>
                    <a:pt x="110" y="324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2" name="Freeform 44"/>
            <p:cNvSpPr>
              <a:spLocks noEditPoints="1"/>
            </p:cNvSpPr>
            <p:nvPr/>
          </p:nvSpPr>
          <p:spPr bwMode="auto">
            <a:xfrm>
              <a:off x="7453313" y="5343525"/>
              <a:ext cx="412750" cy="533400"/>
            </a:xfrm>
            <a:custGeom>
              <a:avLst/>
              <a:gdLst>
                <a:gd name="T0" fmla="*/ 107 w 260"/>
                <a:gd name="T1" fmla="*/ 34 h 336"/>
                <a:gd name="T2" fmla="*/ 71 w 260"/>
                <a:gd name="T3" fmla="*/ 55 h 336"/>
                <a:gd name="T4" fmla="*/ 51 w 260"/>
                <a:gd name="T5" fmla="*/ 94 h 336"/>
                <a:gd name="T6" fmla="*/ 43 w 260"/>
                <a:gd name="T7" fmla="*/ 159 h 336"/>
                <a:gd name="T8" fmla="*/ 50 w 260"/>
                <a:gd name="T9" fmla="*/ 225 h 336"/>
                <a:gd name="T10" fmla="*/ 64 w 260"/>
                <a:gd name="T11" fmla="*/ 272 h 336"/>
                <a:gd name="T12" fmla="*/ 93 w 260"/>
                <a:gd name="T13" fmla="*/ 297 h 336"/>
                <a:gd name="T14" fmla="*/ 132 w 260"/>
                <a:gd name="T15" fmla="*/ 306 h 336"/>
                <a:gd name="T16" fmla="*/ 178 w 260"/>
                <a:gd name="T17" fmla="*/ 294 h 336"/>
                <a:gd name="T18" fmla="*/ 203 w 260"/>
                <a:gd name="T19" fmla="*/ 266 h 336"/>
                <a:gd name="T20" fmla="*/ 214 w 260"/>
                <a:gd name="T21" fmla="*/ 231 h 336"/>
                <a:gd name="T22" fmla="*/ 217 w 260"/>
                <a:gd name="T23" fmla="*/ 180 h 336"/>
                <a:gd name="T24" fmla="*/ 214 w 260"/>
                <a:gd name="T25" fmla="*/ 119 h 336"/>
                <a:gd name="T26" fmla="*/ 201 w 260"/>
                <a:gd name="T27" fmla="*/ 77 h 336"/>
                <a:gd name="T28" fmla="*/ 182 w 260"/>
                <a:gd name="T29" fmla="*/ 50 h 336"/>
                <a:gd name="T30" fmla="*/ 149 w 260"/>
                <a:gd name="T31" fmla="*/ 34 h 336"/>
                <a:gd name="T32" fmla="*/ 129 w 260"/>
                <a:gd name="T33" fmla="*/ 0 h 336"/>
                <a:gd name="T34" fmla="*/ 178 w 260"/>
                <a:gd name="T35" fmla="*/ 9 h 336"/>
                <a:gd name="T36" fmla="*/ 210 w 260"/>
                <a:gd name="T37" fmla="*/ 30 h 336"/>
                <a:gd name="T38" fmla="*/ 231 w 260"/>
                <a:gd name="T39" fmla="*/ 53 h 336"/>
                <a:gd name="T40" fmla="*/ 253 w 260"/>
                <a:gd name="T41" fmla="*/ 105 h 336"/>
                <a:gd name="T42" fmla="*/ 260 w 260"/>
                <a:gd name="T43" fmla="*/ 173 h 336"/>
                <a:gd name="T44" fmla="*/ 253 w 260"/>
                <a:gd name="T45" fmla="*/ 238 h 336"/>
                <a:gd name="T46" fmla="*/ 231 w 260"/>
                <a:gd name="T47" fmla="*/ 286 h 336"/>
                <a:gd name="T48" fmla="*/ 189 w 260"/>
                <a:gd name="T49" fmla="*/ 323 h 336"/>
                <a:gd name="T50" fmla="*/ 131 w 260"/>
                <a:gd name="T51" fmla="*/ 336 h 336"/>
                <a:gd name="T52" fmla="*/ 78 w 260"/>
                <a:gd name="T53" fmla="*/ 325 h 336"/>
                <a:gd name="T54" fmla="*/ 39 w 260"/>
                <a:gd name="T55" fmla="*/ 295 h 336"/>
                <a:gd name="T56" fmla="*/ 10 w 260"/>
                <a:gd name="T57" fmla="*/ 241 h 336"/>
                <a:gd name="T58" fmla="*/ 0 w 260"/>
                <a:gd name="T59" fmla="*/ 167 h 336"/>
                <a:gd name="T60" fmla="*/ 12 w 260"/>
                <a:gd name="T61" fmla="*/ 89 h 336"/>
                <a:gd name="T62" fmla="*/ 45 w 260"/>
                <a:gd name="T63" fmla="*/ 34 h 336"/>
                <a:gd name="T64" fmla="*/ 96 w 260"/>
                <a:gd name="T65" fmla="*/ 5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0" h="336">
                  <a:moveTo>
                    <a:pt x="129" y="31"/>
                  </a:moveTo>
                  <a:lnTo>
                    <a:pt x="107" y="34"/>
                  </a:lnTo>
                  <a:lnTo>
                    <a:pt x="87" y="42"/>
                  </a:lnTo>
                  <a:lnTo>
                    <a:pt x="71" y="55"/>
                  </a:lnTo>
                  <a:lnTo>
                    <a:pt x="60" y="70"/>
                  </a:lnTo>
                  <a:lnTo>
                    <a:pt x="51" y="94"/>
                  </a:lnTo>
                  <a:lnTo>
                    <a:pt x="45" y="123"/>
                  </a:lnTo>
                  <a:lnTo>
                    <a:pt x="43" y="159"/>
                  </a:lnTo>
                  <a:lnTo>
                    <a:pt x="45" y="194"/>
                  </a:lnTo>
                  <a:lnTo>
                    <a:pt x="50" y="225"/>
                  </a:lnTo>
                  <a:lnTo>
                    <a:pt x="56" y="252"/>
                  </a:lnTo>
                  <a:lnTo>
                    <a:pt x="64" y="272"/>
                  </a:lnTo>
                  <a:lnTo>
                    <a:pt x="76" y="286"/>
                  </a:lnTo>
                  <a:lnTo>
                    <a:pt x="93" y="297"/>
                  </a:lnTo>
                  <a:lnTo>
                    <a:pt x="112" y="305"/>
                  </a:lnTo>
                  <a:lnTo>
                    <a:pt x="132" y="306"/>
                  </a:lnTo>
                  <a:lnTo>
                    <a:pt x="157" y="303"/>
                  </a:lnTo>
                  <a:lnTo>
                    <a:pt x="178" y="294"/>
                  </a:lnTo>
                  <a:lnTo>
                    <a:pt x="193" y="278"/>
                  </a:lnTo>
                  <a:lnTo>
                    <a:pt x="203" y="266"/>
                  </a:lnTo>
                  <a:lnTo>
                    <a:pt x="209" y="250"/>
                  </a:lnTo>
                  <a:lnTo>
                    <a:pt x="214" y="231"/>
                  </a:lnTo>
                  <a:lnTo>
                    <a:pt x="217" y="208"/>
                  </a:lnTo>
                  <a:lnTo>
                    <a:pt x="217" y="180"/>
                  </a:lnTo>
                  <a:lnTo>
                    <a:pt x="217" y="147"/>
                  </a:lnTo>
                  <a:lnTo>
                    <a:pt x="214" y="119"/>
                  </a:lnTo>
                  <a:lnTo>
                    <a:pt x="209" y="95"/>
                  </a:lnTo>
                  <a:lnTo>
                    <a:pt x="201" y="77"/>
                  </a:lnTo>
                  <a:lnTo>
                    <a:pt x="193" y="62"/>
                  </a:lnTo>
                  <a:lnTo>
                    <a:pt x="182" y="50"/>
                  </a:lnTo>
                  <a:lnTo>
                    <a:pt x="167" y="41"/>
                  </a:lnTo>
                  <a:lnTo>
                    <a:pt x="149" y="34"/>
                  </a:lnTo>
                  <a:lnTo>
                    <a:pt x="129" y="31"/>
                  </a:lnTo>
                  <a:close/>
                  <a:moveTo>
                    <a:pt x="129" y="0"/>
                  </a:moveTo>
                  <a:lnTo>
                    <a:pt x="156" y="3"/>
                  </a:lnTo>
                  <a:lnTo>
                    <a:pt x="178" y="9"/>
                  </a:lnTo>
                  <a:lnTo>
                    <a:pt x="195" y="19"/>
                  </a:lnTo>
                  <a:lnTo>
                    <a:pt x="210" y="30"/>
                  </a:lnTo>
                  <a:lnTo>
                    <a:pt x="221" y="42"/>
                  </a:lnTo>
                  <a:lnTo>
                    <a:pt x="231" y="53"/>
                  </a:lnTo>
                  <a:lnTo>
                    <a:pt x="245" y="78"/>
                  </a:lnTo>
                  <a:lnTo>
                    <a:pt x="253" y="105"/>
                  </a:lnTo>
                  <a:lnTo>
                    <a:pt x="259" y="137"/>
                  </a:lnTo>
                  <a:lnTo>
                    <a:pt x="260" y="173"/>
                  </a:lnTo>
                  <a:lnTo>
                    <a:pt x="259" y="208"/>
                  </a:lnTo>
                  <a:lnTo>
                    <a:pt x="253" y="238"/>
                  </a:lnTo>
                  <a:lnTo>
                    <a:pt x="245" y="264"/>
                  </a:lnTo>
                  <a:lnTo>
                    <a:pt x="231" y="286"/>
                  </a:lnTo>
                  <a:lnTo>
                    <a:pt x="214" y="305"/>
                  </a:lnTo>
                  <a:lnTo>
                    <a:pt x="189" y="323"/>
                  </a:lnTo>
                  <a:lnTo>
                    <a:pt x="162" y="333"/>
                  </a:lnTo>
                  <a:lnTo>
                    <a:pt x="131" y="336"/>
                  </a:lnTo>
                  <a:lnTo>
                    <a:pt x="103" y="333"/>
                  </a:lnTo>
                  <a:lnTo>
                    <a:pt x="78" y="325"/>
                  </a:lnTo>
                  <a:lnTo>
                    <a:pt x="57" y="313"/>
                  </a:lnTo>
                  <a:lnTo>
                    <a:pt x="39" y="295"/>
                  </a:lnTo>
                  <a:lnTo>
                    <a:pt x="21" y="270"/>
                  </a:lnTo>
                  <a:lnTo>
                    <a:pt x="10" y="241"/>
                  </a:lnTo>
                  <a:lnTo>
                    <a:pt x="3" y="206"/>
                  </a:lnTo>
                  <a:lnTo>
                    <a:pt x="0" y="167"/>
                  </a:lnTo>
                  <a:lnTo>
                    <a:pt x="3" y="125"/>
                  </a:lnTo>
                  <a:lnTo>
                    <a:pt x="12" y="89"/>
                  </a:lnTo>
                  <a:lnTo>
                    <a:pt x="26" y="58"/>
                  </a:lnTo>
                  <a:lnTo>
                    <a:pt x="45" y="34"/>
                  </a:lnTo>
                  <a:lnTo>
                    <a:pt x="68" y="16"/>
                  </a:lnTo>
                  <a:lnTo>
                    <a:pt x="96" y="5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3" name="Freeform 45"/>
            <p:cNvSpPr>
              <a:spLocks noEditPoints="1"/>
            </p:cNvSpPr>
            <p:nvPr/>
          </p:nvSpPr>
          <p:spPr bwMode="auto">
            <a:xfrm>
              <a:off x="7985126" y="5353050"/>
              <a:ext cx="328613" cy="514350"/>
            </a:xfrm>
            <a:custGeom>
              <a:avLst/>
              <a:gdLst>
                <a:gd name="T0" fmla="*/ 39 w 207"/>
                <a:gd name="T1" fmla="*/ 33 h 324"/>
                <a:gd name="T2" fmla="*/ 39 w 207"/>
                <a:gd name="T3" fmla="*/ 153 h 324"/>
                <a:gd name="T4" fmla="*/ 74 w 207"/>
                <a:gd name="T5" fmla="*/ 153 h 324"/>
                <a:gd name="T6" fmla="*/ 100 w 207"/>
                <a:gd name="T7" fmla="*/ 152 h 324"/>
                <a:gd name="T8" fmla="*/ 119 w 207"/>
                <a:gd name="T9" fmla="*/ 147 h 324"/>
                <a:gd name="T10" fmla="*/ 133 w 207"/>
                <a:gd name="T11" fmla="*/ 138 h 324"/>
                <a:gd name="T12" fmla="*/ 142 w 207"/>
                <a:gd name="T13" fmla="*/ 125 h 324"/>
                <a:gd name="T14" fmla="*/ 147 w 207"/>
                <a:gd name="T15" fmla="*/ 108 h 324"/>
                <a:gd name="T16" fmla="*/ 149 w 207"/>
                <a:gd name="T17" fmla="*/ 89 h 324"/>
                <a:gd name="T18" fmla="*/ 146 w 207"/>
                <a:gd name="T19" fmla="*/ 67 h 324"/>
                <a:gd name="T20" fmla="*/ 135 w 207"/>
                <a:gd name="T21" fmla="*/ 50 h 324"/>
                <a:gd name="T22" fmla="*/ 117 w 207"/>
                <a:gd name="T23" fmla="*/ 39 h 324"/>
                <a:gd name="T24" fmla="*/ 100 w 207"/>
                <a:gd name="T25" fmla="*/ 35 h 324"/>
                <a:gd name="T26" fmla="*/ 77 w 207"/>
                <a:gd name="T27" fmla="*/ 33 h 324"/>
                <a:gd name="T28" fmla="*/ 39 w 207"/>
                <a:gd name="T29" fmla="*/ 33 h 324"/>
                <a:gd name="T30" fmla="*/ 0 w 207"/>
                <a:gd name="T31" fmla="*/ 0 h 324"/>
                <a:gd name="T32" fmla="*/ 77 w 207"/>
                <a:gd name="T33" fmla="*/ 0 h 324"/>
                <a:gd name="T34" fmla="*/ 105 w 207"/>
                <a:gd name="T35" fmla="*/ 2 h 324"/>
                <a:gd name="T36" fmla="*/ 128 w 207"/>
                <a:gd name="T37" fmla="*/ 6 h 324"/>
                <a:gd name="T38" fmla="*/ 146 w 207"/>
                <a:gd name="T39" fmla="*/ 13 h 324"/>
                <a:gd name="T40" fmla="*/ 158 w 207"/>
                <a:gd name="T41" fmla="*/ 20 h 324"/>
                <a:gd name="T42" fmla="*/ 169 w 207"/>
                <a:gd name="T43" fmla="*/ 31 h 324"/>
                <a:gd name="T44" fmla="*/ 180 w 207"/>
                <a:gd name="T45" fmla="*/ 47 h 324"/>
                <a:gd name="T46" fmla="*/ 188 w 207"/>
                <a:gd name="T47" fmla="*/ 66 h 324"/>
                <a:gd name="T48" fmla="*/ 189 w 207"/>
                <a:gd name="T49" fmla="*/ 89 h 324"/>
                <a:gd name="T50" fmla="*/ 188 w 207"/>
                <a:gd name="T51" fmla="*/ 114 h 324"/>
                <a:gd name="T52" fmla="*/ 180 w 207"/>
                <a:gd name="T53" fmla="*/ 136 h 324"/>
                <a:gd name="T54" fmla="*/ 166 w 207"/>
                <a:gd name="T55" fmla="*/ 153 h 324"/>
                <a:gd name="T56" fmla="*/ 149 w 207"/>
                <a:gd name="T57" fmla="*/ 167 h 324"/>
                <a:gd name="T58" fmla="*/ 128 w 207"/>
                <a:gd name="T59" fmla="*/ 175 h 324"/>
                <a:gd name="T60" fmla="*/ 103 w 207"/>
                <a:gd name="T61" fmla="*/ 178 h 324"/>
                <a:gd name="T62" fmla="*/ 99 w 207"/>
                <a:gd name="T63" fmla="*/ 178 h 324"/>
                <a:gd name="T64" fmla="*/ 113 w 207"/>
                <a:gd name="T65" fmla="*/ 191 h 324"/>
                <a:gd name="T66" fmla="*/ 124 w 207"/>
                <a:gd name="T67" fmla="*/ 203 h 324"/>
                <a:gd name="T68" fmla="*/ 132 w 207"/>
                <a:gd name="T69" fmla="*/ 214 h 324"/>
                <a:gd name="T70" fmla="*/ 138 w 207"/>
                <a:gd name="T71" fmla="*/ 224 h 324"/>
                <a:gd name="T72" fmla="*/ 147 w 207"/>
                <a:gd name="T73" fmla="*/ 236 h 324"/>
                <a:gd name="T74" fmla="*/ 158 w 207"/>
                <a:gd name="T75" fmla="*/ 250 h 324"/>
                <a:gd name="T76" fmla="*/ 169 w 207"/>
                <a:gd name="T77" fmla="*/ 267 h 324"/>
                <a:gd name="T78" fmla="*/ 180 w 207"/>
                <a:gd name="T79" fmla="*/ 285 h 324"/>
                <a:gd name="T80" fmla="*/ 191 w 207"/>
                <a:gd name="T81" fmla="*/ 300 h 324"/>
                <a:gd name="T82" fmla="*/ 199 w 207"/>
                <a:gd name="T83" fmla="*/ 313 h 324"/>
                <a:gd name="T84" fmla="*/ 205 w 207"/>
                <a:gd name="T85" fmla="*/ 321 h 324"/>
                <a:gd name="T86" fmla="*/ 207 w 207"/>
                <a:gd name="T87" fmla="*/ 324 h 324"/>
                <a:gd name="T88" fmla="*/ 158 w 207"/>
                <a:gd name="T89" fmla="*/ 324 h 324"/>
                <a:gd name="T90" fmla="*/ 150 w 207"/>
                <a:gd name="T91" fmla="*/ 308 h 324"/>
                <a:gd name="T92" fmla="*/ 138 w 207"/>
                <a:gd name="T93" fmla="*/ 286 h 324"/>
                <a:gd name="T94" fmla="*/ 121 w 207"/>
                <a:gd name="T95" fmla="*/ 261 h 324"/>
                <a:gd name="T96" fmla="*/ 100 w 207"/>
                <a:gd name="T97" fmla="*/ 232 h 324"/>
                <a:gd name="T98" fmla="*/ 75 w 207"/>
                <a:gd name="T99" fmla="*/ 199 h 324"/>
                <a:gd name="T100" fmla="*/ 64 w 207"/>
                <a:gd name="T101" fmla="*/ 186 h 324"/>
                <a:gd name="T102" fmla="*/ 53 w 207"/>
                <a:gd name="T103" fmla="*/ 180 h 324"/>
                <a:gd name="T104" fmla="*/ 39 w 207"/>
                <a:gd name="T105" fmla="*/ 178 h 324"/>
                <a:gd name="T106" fmla="*/ 39 w 207"/>
                <a:gd name="T107" fmla="*/ 324 h 324"/>
                <a:gd name="T108" fmla="*/ 0 w 207"/>
                <a:gd name="T109" fmla="*/ 324 h 324"/>
                <a:gd name="T110" fmla="*/ 0 w 207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7" h="324">
                  <a:moveTo>
                    <a:pt x="39" y="33"/>
                  </a:moveTo>
                  <a:lnTo>
                    <a:pt x="39" y="153"/>
                  </a:lnTo>
                  <a:lnTo>
                    <a:pt x="74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49" y="89"/>
                  </a:lnTo>
                  <a:lnTo>
                    <a:pt x="146" y="67"/>
                  </a:lnTo>
                  <a:lnTo>
                    <a:pt x="135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7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7" y="0"/>
                  </a:lnTo>
                  <a:lnTo>
                    <a:pt x="105" y="2"/>
                  </a:lnTo>
                  <a:lnTo>
                    <a:pt x="128" y="6"/>
                  </a:lnTo>
                  <a:lnTo>
                    <a:pt x="146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80" y="47"/>
                  </a:lnTo>
                  <a:lnTo>
                    <a:pt x="188" y="66"/>
                  </a:lnTo>
                  <a:lnTo>
                    <a:pt x="189" y="89"/>
                  </a:lnTo>
                  <a:lnTo>
                    <a:pt x="188" y="114"/>
                  </a:lnTo>
                  <a:lnTo>
                    <a:pt x="180" y="136"/>
                  </a:lnTo>
                  <a:lnTo>
                    <a:pt x="166" y="153"/>
                  </a:lnTo>
                  <a:lnTo>
                    <a:pt x="149" y="167"/>
                  </a:lnTo>
                  <a:lnTo>
                    <a:pt x="128" y="175"/>
                  </a:lnTo>
                  <a:lnTo>
                    <a:pt x="103" y="178"/>
                  </a:lnTo>
                  <a:lnTo>
                    <a:pt x="99" y="178"/>
                  </a:lnTo>
                  <a:lnTo>
                    <a:pt x="113" y="191"/>
                  </a:lnTo>
                  <a:lnTo>
                    <a:pt x="124" y="203"/>
                  </a:lnTo>
                  <a:lnTo>
                    <a:pt x="132" y="214"/>
                  </a:lnTo>
                  <a:lnTo>
                    <a:pt x="138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80" y="285"/>
                  </a:lnTo>
                  <a:lnTo>
                    <a:pt x="191" y="300"/>
                  </a:lnTo>
                  <a:lnTo>
                    <a:pt x="199" y="313"/>
                  </a:lnTo>
                  <a:lnTo>
                    <a:pt x="205" y="321"/>
                  </a:lnTo>
                  <a:lnTo>
                    <a:pt x="207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8" y="286"/>
                  </a:lnTo>
                  <a:lnTo>
                    <a:pt x="121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4" name="Freeform 46"/>
            <p:cNvSpPr>
              <a:spLocks/>
            </p:cNvSpPr>
            <p:nvPr/>
          </p:nvSpPr>
          <p:spPr bwMode="auto">
            <a:xfrm>
              <a:off x="8402638" y="5353050"/>
              <a:ext cx="341313" cy="514350"/>
            </a:xfrm>
            <a:custGeom>
              <a:avLst/>
              <a:gdLst>
                <a:gd name="T0" fmla="*/ 0 w 215"/>
                <a:gd name="T1" fmla="*/ 0 h 324"/>
                <a:gd name="T2" fmla="*/ 45 w 215"/>
                <a:gd name="T3" fmla="*/ 0 h 324"/>
                <a:gd name="T4" fmla="*/ 153 w 215"/>
                <a:gd name="T5" fmla="*/ 207 h 324"/>
                <a:gd name="T6" fmla="*/ 162 w 215"/>
                <a:gd name="T7" fmla="*/ 225 h 324"/>
                <a:gd name="T8" fmla="*/ 170 w 215"/>
                <a:gd name="T9" fmla="*/ 244 h 324"/>
                <a:gd name="T10" fmla="*/ 176 w 215"/>
                <a:gd name="T11" fmla="*/ 258 h 324"/>
                <a:gd name="T12" fmla="*/ 181 w 215"/>
                <a:gd name="T13" fmla="*/ 271 h 324"/>
                <a:gd name="T14" fmla="*/ 182 w 215"/>
                <a:gd name="T15" fmla="*/ 275 h 324"/>
                <a:gd name="T16" fmla="*/ 182 w 215"/>
                <a:gd name="T17" fmla="*/ 271 h 324"/>
                <a:gd name="T18" fmla="*/ 182 w 215"/>
                <a:gd name="T19" fmla="*/ 260 h 324"/>
                <a:gd name="T20" fmla="*/ 181 w 215"/>
                <a:gd name="T21" fmla="*/ 242 h 324"/>
                <a:gd name="T22" fmla="*/ 179 w 215"/>
                <a:gd name="T23" fmla="*/ 222 h 324"/>
                <a:gd name="T24" fmla="*/ 179 w 215"/>
                <a:gd name="T25" fmla="*/ 200 h 324"/>
                <a:gd name="T26" fmla="*/ 179 w 215"/>
                <a:gd name="T27" fmla="*/ 177 h 324"/>
                <a:gd name="T28" fmla="*/ 178 w 215"/>
                <a:gd name="T29" fmla="*/ 0 h 324"/>
                <a:gd name="T30" fmla="*/ 215 w 215"/>
                <a:gd name="T31" fmla="*/ 0 h 324"/>
                <a:gd name="T32" fmla="*/ 215 w 215"/>
                <a:gd name="T33" fmla="*/ 324 h 324"/>
                <a:gd name="T34" fmla="*/ 175 w 215"/>
                <a:gd name="T35" fmla="*/ 324 h 324"/>
                <a:gd name="T36" fmla="*/ 72 w 215"/>
                <a:gd name="T37" fmla="*/ 125 h 324"/>
                <a:gd name="T38" fmla="*/ 61 w 215"/>
                <a:gd name="T39" fmla="*/ 106 h 324"/>
                <a:gd name="T40" fmla="*/ 53 w 215"/>
                <a:gd name="T41" fmla="*/ 88 h 324"/>
                <a:gd name="T42" fmla="*/ 45 w 215"/>
                <a:gd name="T43" fmla="*/ 72 h 324"/>
                <a:gd name="T44" fmla="*/ 39 w 215"/>
                <a:gd name="T45" fmla="*/ 60 h 324"/>
                <a:gd name="T46" fmla="*/ 36 w 215"/>
                <a:gd name="T47" fmla="*/ 52 h 324"/>
                <a:gd name="T48" fmla="*/ 34 w 215"/>
                <a:gd name="T49" fmla="*/ 49 h 324"/>
                <a:gd name="T50" fmla="*/ 34 w 215"/>
                <a:gd name="T51" fmla="*/ 53 h 324"/>
                <a:gd name="T52" fmla="*/ 36 w 215"/>
                <a:gd name="T53" fmla="*/ 67 h 324"/>
                <a:gd name="T54" fmla="*/ 37 w 215"/>
                <a:gd name="T55" fmla="*/ 88 h 324"/>
                <a:gd name="T56" fmla="*/ 37 w 215"/>
                <a:gd name="T57" fmla="*/ 111 h 324"/>
                <a:gd name="T58" fmla="*/ 39 w 215"/>
                <a:gd name="T59" fmla="*/ 136 h 324"/>
                <a:gd name="T60" fmla="*/ 40 w 215"/>
                <a:gd name="T61" fmla="*/ 324 h 324"/>
                <a:gd name="T62" fmla="*/ 0 w 215"/>
                <a:gd name="T63" fmla="*/ 324 h 324"/>
                <a:gd name="T64" fmla="*/ 0 w 215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5" h="324">
                  <a:moveTo>
                    <a:pt x="0" y="0"/>
                  </a:moveTo>
                  <a:lnTo>
                    <a:pt x="45" y="0"/>
                  </a:lnTo>
                  <a:lnTo>
                    <a:pt x="153" y="207"/>
                  </a:lnTo>
                  <a:lnTo>
                    <a:pt x="162" y="225"/>
                  </a:lnTo>
                  <a:lnTo>
                    <a:pt x="170" y="244"/>
                  </a:lnTo>
                  <a:lnTo>
                    <a:pt x="176" y="258"/>
                  </a:lnTo>
                  <a:lnTo>
                    <a:pt x="181" y="271"/>
                  </a:lnTo>
                  <a:lnTo>
                    <a:pt x="182" y="275"/>
                  </a:lnTo>
                  <a:lnTo>
                    <a:pt x="182" y="271"/>
                  </a:lnTo>
                  <a:lnTo>
                    <a:pt x="182" y="260"/>
                  </a:lnTo>
                  <a:lnTo>
                    <a:pt x="181" y="242"/>
                  </a:lnTo>
                  <a:lnTo>
                    <a:pt x="179" y="222"/>
                  </a:lnTo>
                  <a:lnTo>
                    <a:pt x="179" y="200"/>
                  </a:lnTo>
                  <a:lnTo>
                    <a:pt x="179" y="177"/>
                  </a:lnTo>
                  <a:lnTo>
                    <a:pt x="178" y="0"/>
                  </a:lnTo>
                  <a:lnTo>
                    <a:pt x="215" y="0"/>
                  </a:lnTo>
                  <a:lnTo>
                    <a:pt x="215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3" y="88"/>
                  </a:lnTo>
                  <a:lnTo>
                    <a:pt x="45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4" y="49"/>
                  </a:lnTo>
                  <a:lnTo>
                    <a:pt x="34" y="53"/>
                  </a:lnTo>
                  <a:lnTo>
                    <a:pt x="36" y="67"/>
                  </a:lnTo>
                  <a:lnTo>
                    <a:pt x="37" y="88"/>
                  </a:lnTo>
                  <a:lnTo>
                    <a:pt x="37" y="111"/>
                  </a:lnTo>
                  <a:lnTo>
                    <a:pt x="39" y="136"/>
                  </a:lnTo>
                  <a:lnTo>
                    <a:pt x="40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</p:grpSp>
      <p:sp>
        <p:nvSpPr>
          <p:cNvPr id="2" name="Rechteck 1"/>
          <p:cNvSpPr/>
          <p:nvPr userDrawn="1"/>
        </p:nvSpPr>
        <p:spPr bwMode="auto">
          <a:xfrm>
            <a:off x="0" y="6381750"/>
            <a:ext cx="12192000" cy="47625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96" name="Textplatzhalter 95"/>
          <p:cNvSpPr>
            <a:spLocks noGrp="1"/>
          </p:cNvSpPr>
          <p:nvPr userDrawn="1">
            <p:ph type="body" sz="quarter" idx="14"/>
          </p:nvPr>
        </p:nvSpPr>
        <p:spPr>
          <a:xfrm>
            <a:off x="334108" y="1487488"/>
            <a:ext cx="11523134" cy="1437456"/>
          </a:xfrm>
        </p:spPr>
        <p:txBody>
          <a:bodyPr anchor="ctr"/>
          <a:lstStyle>
            <a:lvl1pPr marL="0" indent="0">
              <a:buNone/>
              <a:defRPr sz="3600" b="1"/>
            </a:lvl1pPr>
            <a:lvl2pPr marL="466373" indent="0">
              <a:buNone/>
              <a:defRPr sz="3600" b="1"/>
            </a:lvl2pPr>
            <a:lvl3pPr marL="914423" indent="0">
              <a:buNone/>
              <a:defRPr sz="3600" b="1"/>
            </a:lvl3pPr>
            <a:lvl4pPr marL="1371634" indent="0">
              <a:buNone/>
              <a:defRPr sz="3600" b="1"/>
            </a:lvl4pPr>
            <a:lvl5pPr marL="1828846" indent="0">
              <a:buNone/>
              <a:defRPr sz="3600" b="1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5" name="Textplatzhalter 5"/>
          <p:cNvSpPr>
            <a:spLocks noGrp="1"/>
          </p:cNvSpPr>
          <p:nvPr>
            <p:ph type="body" sz="quarter" idx="15" hasCustomPrompt="1"/>
          </p:nvPr>
        </p:nvSpPr>
        <p:spPr>
          <a:xfrm>
            <a:off x="2373091" y="6309741"/>
            <a:ext cx="9482198" cy="216000"/>
          </a:xfrm>
        </p:spPr>
        <p:txBody>
          <a:bodyPr vert="horz" lIns="0" tIns="45720" rIns="91440" bIns="45720" rtlCol="0" anchor="ctr"/>
          <a:lstStyle>
            <a:lvl1pPr marL="0" indent="0" algn="r">
              <a:buNone/>
              <a:defRPr lang="de-DE" sz="1400" cap="none" baseline="0" dirty="0">
                <a:latin typeface="Arial" charset="0"/>
              </a:defRPr>
            </a:lvl1pPr>
          </a:lstStyle>
          <a:p>
            <a:pPr lvl="0">
              <a:spcBef>
                <a:spcPct val="0"/>
              </a:spcBef>
              <a:spcAft>
                <a:spcPct val="0"/>
              </a:spcAft>
            </a:pPr>
            <a:r>
              <a:rPr lang="de-DE" dirty="0"/>
              <a:t>Place, </a:t>
            </a:r>
            <a:r>
              <a:rPr lang="de-DE" dirty="0" err="1"/>
              <a:t>date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590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Rechteck 4"/>
          <p:cNvSpPr/>
          <p:nvPr userDrawn="1"/>
        </p:nvSpPr>
        <p:spPr bwMode="auto">
          <a:xfrm>
            <a:off x="324732" y="1268414"/>
            <a:ext cx="11533163" cy="510948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LAYOUTRAHMEN</a:t>
            </a:r>
          </a:p>
          <a:p>
            <a:pPr algn="ctr"/>
            <a:endParaRPr lang="de-DE" sz="1600" b="1" dirty="0">
              <a:solidFill>
                <a:schemeClr val="bg1"/>
              </a:solidFill>
            </a:endParaRPr>
          </a:p>
          <a:p>
            <a:pPr algn="ctr"/>
            <a:r>
              <a:rPr lang="de-DE" sz="1600" b="1" dirty="0">
                <a:solidFill>
                  <a:schemeClr val="bg1"/>
                </a:solidFill>
              </a:rPr>
              <a:t>Breite 25,97 cm</a:t>
            </a:r>
            <a:r>
              <a:rPr lang="de-DE" sz="1600" b="1" baseline="0" dirty="0">
                <a:solidFill>
                  <a:schemeClr val="bg1"/>
                </a:solidFill>
              </a:rPr>
              <a:t> / Höhe 13,4 cm</a:t>
            </a: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r>
              <a:rPr lang="de-DE" sz="1600" b="1" baseline="0" dirty="0">
                <a:solidFill>
                  <a:schemeClr val="bg1"/>
                </a:solidFill>
              </a:rPr>
              <a:t>	= Position der Führungslinien</a:t>
            </a: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6" name="Rechteck 5"/>
          <p:cNvSpPr/>
          <p:nvPr userDrawn="1"/>
        </p:nvSpPr>
        <p:spPr bwMode="auto">
          <a:xfrm>
            <a:off x="354869" y="4517778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5298772" y="5085184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2639585" y="4517778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3083109" y="5085184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3525868" y="340214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xxx</a:t>
            </a:r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10172762" y="126333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2" name="Rechteck 11"/>
          <p:cNvSpPr/>
          <p:nvPr userDrawn="1"/>
        </p:nvSpPr>
        <p:spPr bwMode="auto">
          <a:xfrm>
            <a:off x="10160031" y="609499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8,2</a:t>
            </a:r>
          </a:p>
        </p:txBody>
      </p:sp>
      <p:sp>
        <p:nvSpPr>
          <p:cNvPr id="13" name="Rechteck 12"/>
          <p:cNvSpPr/>
          <p:nvPr userDrawn="1"/>
        </p:nvSpPr>
        <p:spPr bwMode="auto">
          <a:xfrm>
            <a:off x="10197087" y="18891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4411724" y="4506577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Rechteck 14"/>
          <p:cNvSpPr/>
          <p:nvPr userDrawn="1"/>
        </p:nvSpPr>
        <p:spPr bwMode="auto">
          <a:xfrm>
            <a:off x="6273252" y="5517232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3,2</a:t>
            </a:r>
          </a:p>
        </p:txBody>
      </p:sp>
      <p:sp>
        <p:nvSpPr>
          <p:cNvPr id="16" name="Rechteck 15"/>
          <p:cNvSpPr/>
          <p:nvPr userDrawn="1"/>
        </p:nvSpPr>
        <p:spPr bwMode="auto">
          <a:xfrm>
            <a:off x="8059952" y="5885257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4,4</a:t>
            </a:r>
          </a:p>
        </p:txBody>
      </p:sp>
      <p:cxnSp>
        <p:nvCxnSpPr>
          <p:cNvPr id="17" name="Gerade Verbindung 16"/>
          <p:cNvCxnSpPr/>
          <p:nvPr userDrawn="1"/>
        </p:nvCxnSpPr>
        <p:spPr>
          <a:xfrm>
            <a:off x="0" y="181293"/>
            <a:ext cx="1220887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1257738"/>
            <a:ext cx="1220887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 userDrawn="1"/>
        </p:nvCxnSpPr>
        <p:spPr>
          <a:xfrm>
            <a:off x="0" y="6377900"/>
            <a:ext cx="1220887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>
          <a:xfrm>
            <a:off x="324730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>
          <a:xfrm>
            <a:off x="3870960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 userDrawn="1"/>
        </p:nvCxnSpPr>
        <p:spPr>
          <a:xfrm>
            <a:off x="4314117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 userDrawn="1"/>
        </p:nvCxnSpPr>
        <p:spPr>
          <a:xfrm>
            <a:off x="5643099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>
          <a:xfrm>
            <a:off x="11857893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 userDrawn="1"/>
        </p:nvCxnSpPr>
        <p:spPr>
          <a:xfrm>
            <a:off x="6530145" y="-26857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 userDrawn="1"/>
        </p:nvCxnSpPr>
        <p:spPr>
          <a:xfrm>
            <a:off x="7505114" y="-26857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>
          <a:xfrm>
            <a:off x="8038905" y="-26857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96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beispie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Farbbeispiele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36063" y="1268412"/>
            <a:ext cx="11521831" cy="5113337"/>
          </a:xfrm>
        </p:spPr>
        <p:txBody>
          <a:bodyPr/>
          <a:lstStyle/>
          <a:p>
            <a:pPr lvl="0"/>
            <a:r>
              <a:rPr lang="de-DE" dirty="0"/>
              <a:t>Die im PPT-Master auswählbaren Designfarben sind die Farben des Heinz Nixdorf Instituts – dies ist in der Master-Datei mit gespeichert.</a:t>
            </a:r>
          </a:p>
          <a:p>
            <a:pPr lvl="0"/>
            <a:r>
              <a:rPr lang="de-DE" dirty="0"/>
              <a:t>Schöne Farbkombinationen sind:</a:t>
            </a:r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336063" y="271824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1753365" y="271824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7548649" y="272016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8985073" y="272016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336063" y="3308578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2" name="Rechteck 11"/>
          <p:cNvSpPr/>
          <p:nvPr userDrawn="1"/>
        </p:nvSpPr>
        <p:spPr bwMode="auto">
          <a:xfrm>
            <a:off x="1753365" y="3308578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3" name="Rechteck 12"/>
          <p:cNvSpPr/>
          <p:nvPr userDrawn="1"/>
        </p:nvSpPr>
        <p:spPr bwMode="auto">
          <a:xfrm>
            <a:off x="7548649" y="3310498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985073" y="3310498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5" name="Rechteck 14"/>
          <p:cNvSpPr/>
          <p:nvPr userDrawn="1"/>
        </p:nvSpPr>
        <p:spPr bwMode="auto">
          <a:xfrm>
            <a:off x="7548649" y="5081500"/>
            <a:ext cx="1062801" cy="504056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6" name="Rechteck 15"/>
          <p:cNvSpPr/>
          <p:nvPr userDrawn="1"/>
        </p:nvSpPr>
        <p:spPr bwMode="auto">
          <a:xfrm>
            <a:off x="8985073" y="5081500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7" name="Rechteck 16"/>
          <p:cNvSpPr/>
          <p:nvPr userDrawn="1"/>
        </p:nvSpPr>
        <p:spPr bwMode="auto">
          <a:xfrm>
            <a:off x="336063" y="3898912"/>
            <a:ext cx="1062801" cy="504056"/>
          </a:xfrm>
          <a:prstGeom prst="rect">
            <a:avLst/>
          </a:prstGeom>
          <a:solidFill>
            <a:schemeClr val="accent5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8" name="Rechteck 17"/>
          <p:cNvSpPr/>
          <p:nvPr userDrawn="1"/>
        </p:nvSpPr>
        <p:spPr bwMode="auto">
          <a:xfrm>
            <a:off x="1753365" y="3898912"/>
            <a:ext cx="1062801" cy="504056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9" name="Rechteck 18"/>
          <p:cNvSpPr/>
          <p:nvPr userDrawn="1"/>
        </p:nvSpPr>
        <p:spPr bwMode="auto">
          <a:xfrm>
            <a:off x="7548649" y="3900832"/>
            <a:ext cx="1062801" cy="50405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0" name="Rechteck 19"/>
          <p:cNvSpPr/>
          <p:nvPr userDrawn="1"/>
        </p:nvSpPr>
        <p:spPr bwMode="auto">
          <a:xfrm>
            <a:off x="8985073" y="3900832"/>
            <a:ext cx="1062801" cy="504056"/>
          </a:xfrm>
          <a:prstGeom prst="rect">
            <a:avLst/>
          </a:prstGeom>
          <a:solidFill>
            <a:schemeClr val="accent5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1" name="Rechteck 20"/>
          <p:cNvSpPr/>
          <p:nvPr userDrawn="1"/>
        </p:nvSpPr>
        <p:spPr bwMode="auto">
          <a:xfrm>
            <a:off x="7548649" y="4491166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2" name="Rechteck 21"/>
          <p:cNvSpPr/>
          <p:nvPr userDrawn="1"/>
        </p:nvSpPr>
        <p:spPr bwMode="auto">
          <a:xfrm>
            <a:off x="8985073" y="4491166"/>
            <a:ext cx="1062801" cy="50405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3" name="Rechteck 22"/>
          <p:cNvSpPr/>
          <p:nvPr userDrawn="1"/>
        </p:nvSpPr>
        <p:spPr bwMode="auto">
          <a:xfrm>
            <a:off x="3880340" y="2708920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4" name="Rechteck 23"/>
          <p:cNvSpPr/>
          <p:nvPr userDrawn="1"/>
        </p:nvSpPr>
        <p:spPr bwMode="auto">
          <a:xfrm>
            <a:off x="5316764" y="2708920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5" name="Rechteck 24"/>
          <p:cNvSpPr/>
          <p:nvPr userDrawn="1"/>
        </p:nvSpPr>
        <p:spPr bwMode="auto">
          <a:xfrm>
            <a:off x="3880340" y="3299254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6" name="Rechteck 25"/>
          <p:cNvSpPr/>
          <p:nvPr userDrawn="1"/>
        </p:nvSpPr>
        <p:spPr bwMode="auto">
          <a:xfrm>
            <a:off x="5316764" y="3299254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7" name="Rechteck 26"/>
          <p:cNvSpPr/>
          <p:nvPr userDrawn="1"/>
        </p:nvSpPr>
        <p:spPr bwMode="auto">
          <a:xfrm>
            <a:off x="3880340" y="3889588"/>
            <a:ext cx="1062801" cy="504056"/>
          </a:xfrm>
          <a:prstGeom prst="rect">
            <a:avLst/>
          </a:prstGeom>
          <a:solidFill>
            <a:schemeClr val="accent4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8" name="Rechteck 27"/>
          <p:cNvSpPr/>
          <p:nvPr userDrawn="1"/>
        </p:nvSpPr>
        <p:spPr bwMode="auto">
          <a:xfrm>
            <a:off x="5316764" y="3889588"/>
            <a:ext cx="1062801" cy="50405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9" name="Rechteck 28"/>
          <p:cNvSpPr/>
          <p:nvPr userDrawn="1"/>
        </p:nvSpPr>
        <p:spPr bwMode="auto">
          <a:xfrm>
            <a:off x="3880340" y="4479922"/>
            <a:ext cx="1062801" cy="504056"/>
          </a:xfrm>
          <a:prstGeom prst="rect">
            <a:avLst/>
          </a:prstGeom>
          <a:solidFill>
            <a:schemeClr val="accent5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30" name="Rechteck 29"/>
          <p:cNvSpPr/>
          <p:nvPr userDrawn="1"/>
        </p:nvSpPr>
        <p:spPr bwMode="auto">
          <a:xfrm>
            <a:off x="5316764" y="4479922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634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334108" y="3116965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1664739" y="3532822"/>
            <a:ext cx="7090018" cy="2848928"/>
          </a:xfrm>
        </p:spPr>
        <p:txBody>
          <a:bodyPr/>
          <a:lstStyle>
            <a:lvl1pPr marL="360009" indent="-360009">
              <a:buFont typeface="+mj-lt"/>
              <a:buAutoNum type="arabicPeriod"/>
              <a:defRPr b="1"/>
            </a:lvl1pPr>
            <a:lvl2pPr marL="720018" indent="-360009">
              <a:buFont typeface="+mj-lt"/>
              <a:buAutoNum type="arabicPeriod"/>
              <a:defRPr b="1"/>
            </a:lvl2pPr>
            <a:lvl3pPr marL="1080027" indent="-360009">
              <a:buFont typeface="+mj-lt"/>
              <a:buAutoNum type="arabicPeriod"/>
              <a:defRPr b="1"/>
            </a:lvl3pPr>
            <a:lvl4pPr marL="1438311" indent="-360009">
              <a:buFont typeface="+mj-lt"/>
              <a:buAutoNum type="arabicPeriod"/>
              <a:defRPr b="1"/>
            </a:lvl4pPr>
            <a:lvl5pPr marL="1800045" indent="-360009">
              <a:buFont typeface="+mj-lt"/>
              <a:buAutoNum type="arabicPeriod"/>
              <a:defRPr b="1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Titel 58"/>
          <p:cNvSpPr>
            <a:spLocks noGrp="1"/>
          </p:cNvSpPr>
          <p:nvPr>
            <p:ph type="title"/>
          </p:nvPr>
        </p:nvSpPr>
        <p:spPr>
          <a:xfrm>
            <a:off x="328808" y="1484784"/>
            <a:ext cx="11505641" cy="1440160"/>
          </a:xfrm>
        </p:spPr>
        <p:txBody>
          <a:bodyPr lIns="0" rIns="0"/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cxnSp>
        <p:nvCxnSpPr>
          <p:cNvPr id="13" name="Gerade Verbindung 12"/>
          <p:cNvCxnSpPr/>
          <p:nvPr userDrawn="1"/>
        </p:nvCxnSpPr>
        <p:spPr>
          <a:xfrm flipV="1">
            <a:off x="334108" y="1341656"/>
            <a:ext cx="11523134" cy="0"/>
          </a:xfrm>
          <a:prstGeom prst="line">
            <a:avLst/>
          </a:prstGeom>
          <a:ln w="3810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 userDrawn="1"/>
        </p:nvCxnSpPr>
        <p:spPr>
          <a:xfrm flipV="1">
            <a:off x="334108" y="1269648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043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spc="3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36063" y="1268412"/>
            <a:ext cx="11521831" cy="5113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1094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055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6539526" y="1259680"/>
            <a:ext cx="5311378" cy="51220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36063" y="1272235"/>
            <a:ext cx="5316416" cy="510951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524214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325769" y="1268416"/>
            <a:ext cx="3554571" cy="5113337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4323862" y="1268416"/>
            <a:ext cx="7534031" cy="5113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72408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45940" y="188642"/>
            <a:ext cx="3811953" cy="6193108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2"/>
          </p:nvPr>
        </p:nvSpPr>
        <p:spPr>
          <a:xfrm>
            <a:off x="336063" y="188915"/>
            <a:ext cx="7178430" cy="61928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059335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Quelle / na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36062" y="6185162"/>
            <a:ext cx="10368450" cy="216000"/>
          </a:xfrm>
        </p:spPr>
        <p:txBody>
          <a:bodyPr vert="horz" lIns="0" tIns="45720" rIns="91440" bIns="45720" rtlCol="0" anchor="ctr">
            <a:noAutofit/>
          </a:bodyPr>
          <a:lstStyle>
            <a:lvl1pPr marL="360009" indent="-360009">
              <a:buNone/>
              <a:defRPr lang="de-DE" sz="1400" baseline="0" dirty="0">
                <a:solidFill>
                  <a:schemeClr val="tx1"/>
                </a:solidFill>
                <a:latin typeface="Arial" charset="0"/>
              </a:defRPr>
            </a:lvl1pPr>
          </a:lstStyle>
          <a:p>
            <a:pPr marL="0" lvl="0" indent="0">
              <a:spcBef>
                <a:spcPct val="0"/>
              </a:spcBef>
              <a:spcAft>
                <a:spcPct val="0"/>
              </a:spcAft>
            </a:pPr>
            <a:r>
              <a:rPr lang="de-DE" dirty="0"/>
              <a:t>Quelle: R. </a:t>
            </a:r>
            <a:r>
              <a:rPr lang="de-DE" dirty="0" err="1"/>
              <a:t>Isermann</a:t>
            </a:r>
            <a:r>
              <a:rPr lang="de-DE" dirty="0"/>
              <a:t>; Adaptive Control Systems, </a:t>
            </a:r>
            <a:r>
              <a:rPr lang="de-DE" dirty="0" err="1"/>
              <a:t>Prentice</a:t>
            </a:r>
            <a:r>
              <a:rPr lang="de-DE" dirty="0"/>
              <a:t> Hall, 1992</a:t>
            </a:r>
            <a:endParaRPr lang="de-DE" sz="1000" dirty="0">
              <a:solidFill>
                <a:srgbClr val="003A80"/>
              </a:solidFill>
              <a:latin typeface="Arial" charset="0"/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36062" y="5877272"/>
            <a:ext cx="9482198" cy="216000"/>
          </a:xfrm>
        </p:spPr>
        <p:txBody>
          <a:bodyPr vert="horz" lIns="0" tIns="45720" rIns="91440" bIns="45720" rtlCol="0" anchor="ctr"/>
          <a:lstStyle>
            <a:lvl1pPr marL="0" indent="0">
              <a:buNone/>
              <a:defRPr lang="de-DE" sz="1400" cap="none" baseline="0" dirty="0">
                <a:latin typeface="Arial" charset="0"/>
              </a:defRPr>
            </a:lvl1pPr>
          </a:lstStyle>
          <a:p>
            <a:pPr lvl="0">
              <a:spcBef>
                <a:spcPct val="0"/>
              </a:spcBef>
              <a:spcAft>
                <a:spcPct val="0"/>
              </a:spcAft>
            </a:pPr>
            <a:r>
              <a:rPr lang="de-DE" dirty="0"/>
              <a:t>nach </a:t>
            </a:r>
            <a:r>
              <a:rPr lang="de-DE" dirty="0" err="1"/>
              <a:t>Zohm</a:t>
            </a:r>
            <a:r>
              <a:rPr lang="de-DE" dirty="0"/>
              <a:t> 2003:</a:t>
            </a:r>
          </a:p>
        </p:txBody>
      </p:sp>
    </p:spTree>
    <p:extLst>
      <p:ext uri="{BB962C8B-B14F-4D97-AF65-F5344CB8AC3E}">
        <p14:creationId xmlns:p14="http://schemas.microsoft.com/office/powerpoint/2010/main" val="467395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1677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platzhalter 9"/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cxnSp>
        <p:nvCxnSpPr>
          <p:cNvPr id="105" name="Gerade Verbindung 104"/>
          <p:cNvCxnSpPr/>
          <p:nvPr/>
        </p:nvCxnSpPr>
        <p:spPr>
          <a:xfrm>
            <a:off x="335051" y="6516397"/>
            <a:ext cx="9394585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Gruppieren 109"/>
          <p:cNvGrpSpPr/>
          <p:nvPr/>
        </p:nvGrpSpPr>
        <p:grpSpPr>
          <a:xfrm>
            <a:off x="9835155" y="6503117"/>
            <a:ext cx="2019337" cy="256837"/>
            <a:chOff x="592138" y="4597611"/>
            <a:chExt cx="8172451" cy="1279314"/>
          </a:xfrm>
        </p:grpSpPr>
        <p:sp>
          <p:nvSpPr>
            <p:cNvPr id="111" name="Freeform 6"/>
            <p:cNvSpPr>
              <a:spLocks/>
            </p:cNvSpPr>
            <p:nvPr/>
          </p:nvSpPr>
          <p:spPr bwMode="auto">
            <a:xfrm>
              <a:off x="592138" y="4606925"/>
              <a:ext cx="358775" cy="517525"/>
            </a:xfrm>
            <a:custGeom>
              <a:avLst/>
              <a:gdLst>
                <a:gd name="T0" fmla="*/ 0 w 226"/>
                <a:gd name="T1" fmla="*/ 0 h 326"/>
                <a:gd name="T2" fmla="*/ 66 w 226"/>
                <a:gd name="T3" fmla="*/ 0 h 326"/>
                <a:gd name="T4" fmla="*/ 66 w 226"/>
                <a:gd name="T5" fmla="*/ 126 h 326"/>
                <a:gd name="T6" fmla="*/ 159 w 226"/>
                <a:gd name="T7" fmla="*/ 126 h 326"/>
                <a:gd name="T8" fmla="*/ 159 w 226"/>
                <a:gd name="T9" fmla="*/ 0 h 326"/>
                <a:gd name="T10" fmla="*/ 226 w 226"/>
                <a:gd name="T11" fmla="*/ 0 h 326"/>
                <a:gd name="T12" fmla="*/ 226 w 226"/>
                <a:gd name="T13" fmla="*/ 326 h 326"/>
                <a:gd name="T14" fmla="*/ 159 w 226"/>
                <a:gd name="T15" fmla="*/ 326 h 326"/>
                <a:gd name="T16" fmla="*/ 159 w 226"/>
                <a:gd name="T17" fmla="*/ 181 h 326"/>
                <a:gd name="T18" fmla="*/ 66 w 226"/>
                <a:gd name="T19" fmla="*/ 181 h 326"/>
                <a:gd name="T20" fmla="*/ 66 w 226"/>
                <a:gd name="T21" fmla="*/ 326 h 326"/>
                <a:gd name="T22" fmla="*/ 0 w 226"/>
                <a:gd name="T23" fmla="*/ 326 h 326"/>
                <a:gd name="T24" fmla="*/ 0 w 226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" h="326">
                  <a:moveTo>
                    <a:pt x="0" y="0"/>
                  </a:moveTo>
                  <a:lnTo>
                    <a:pt x="66" y="0"/>
                  </a:lnTo>
                  <a:lnTo>
                    <a:pt x="66" y="126"/>
                  </a:lnTo>
                  <a:lnTo>
                    <a:pt x="159" y="126"/>
                  </a:lnTo>
                  <a:lnTo>
                    <a:pt x="159" y="0"/>
                  </a:lnTo>
                  <a:lnTo>
                    <a:pt x="226" y="0"/>
                  </a:lnTo>
                  <a:lnTo>
                    <a:pt x="226" y="326"/>
                  </a:lnTo>
                  <a:lnTo>
                    <a:pt x="159" y="326"/>
                  </a:lnTo>
                  <a:lnTo>
                    <a:pt x="159" y="181"/>
                  </a:lnTo>
                  <a:lnTo>
                    <a:pt x="66" y="181"/>
                  </a:lnTo>
                  <a:lnTo>
                    <a:pt x="66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2" name="Freeform 7"/>
            <p:cNvSpPr>
              <a:spLocks/>
            </p:cNvSpPr>
            <p:nvPr/>
          </p:nvSpPr>
          <p:spPr bwMode="auto">
            <a:xfrm>
              <a:off x="1065213" y="4606925"/>
              <a:ext cx="303213" cy="517525"/>
            </a:xfrm>
            <a:custGeom>
              <a:avLst/>
              <a:gdLst>
                <a:gd name="T0" fmla="*/ 0 w 191"/>
                <a:gd name="T1" fmla="*/ 0 h 326"/>
                <a:gd name="T2" fmla="*/ 186 w 191"/>
                <a:gd name="T3" fmla="*/ 0 h 326"/>
                <a:gd name="T4" fmla="*/ 178 w 191"/>
                <a:gd name="T5" fmla="*/ 53 h 326"/>
                <a:gd name="T6" fmla="*/ 66 w 191"/>
                <a:gd name="T7" fmla="*/ 53 h 326"/>
                <a:gd name="T8" fmla="*/ 66 w 191"/>
                <a:gd name="T9" fmla="*/ 129 h 326"/>
                <a:gd name="T10" fmla="*/ 160 w 191"/>
                <a:gd name="T11" fmla="*/ 129 h 326"/>
                <a:gd name="T12" fmla="*/ 160 w 191"/>
                <a:gd name="T13" fmla="*/ 183 h 326"/>
                <a:gd name="T14" fmla="*/ 66 w 191"/>
                <a:gd name="T15" fmla="*/ 183 h 326"/>
                <a:gd name="T16" fmla="*/ 66 w 191"/>
                <a:gd name="T17" fmla="*/ 270 h 326"/>
                <a:gd name="T18" fmla="*/ 191 w 191"/>
                <a:gd name="T19" fmla="*/ 270 h 326"/>
                <a:gd name="T20" fmla="*/ 191 w 191"/>
                <a:gd name="T21" fmla="*/ 326 h 326"/>
                <a:gd name="T22" fmla="*/ 0 w 191"/>
                <a:gd name="T23" fmla="*/ 326 h 326"/>
                <a:gd name="T24" fmla="*/ 0 w 191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1" h="326">
                  <a:moveTo>
                    <a:pt x="0" y="0"/>
                  </a:moveTo>
                  <a:lnTo>
                    <a:pt x="186" y="0"/>
                  </a:lnTo>
                  <a:lnTo>
                    <a:pt x="178" y="53"/>
                  </a:lnTo>
                  <a:lnTo>
                    <a:pt x="66" y="53"/>
                  </a:lnTo>
                  <a:lnTo>
                    <a:pt x="66" y="129"/>
                  </a:lnTo>
                  <a:lnTo>
                    <a:pt x="160" y="129"/>
                  </a:lnTo>
                  <a:lnTo>
                    <a:pt x="160" y="183"/>
                  </a:lnTo>
                  <a:lnTo>
                    <a:pt x="66" y="183"/>
                  </a:lnTo>
                  <a:lnTo>
                    <a:pt x="66" y="270"/>
                  </a:lnTo>
                  <a:lnTo>
                    <a:pt x="191" y="270"/>
                  </a:lnTo>
                  <a:lnTo>
                    <a:pt x="191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3" name="Rectangle 8"/>
            <p:cNvSpPr>
              <a:spLocks noChangeArrowheads="1"/>
            </p:cNvSpPr>
            <p:nvPr/>
          </p:nvSpPr>
          <p:spPr bwMode="auto">
            <a:xfrm>
              <a:off x="1443038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4" name="Freeform 9"/>
            <p:cNvSpPr>
              <a:spLocks/>
            </p:cNvSpPr>
            <p:nvPr/>
          </p:nvSpPr>
          <p:spPr bwMode="auto">
            <a:xfrm>
              <a:off x="1663701" y="4606925"/>
              <a:ext cx="361950" cy="517525"/>
            </a:xfrm>
            <a:custGeom>
              <a:avLst/>
              <a:gdLst>
                <a:gd name="T0" fmla="*/ 0 w 228"/>
                <a:gd name="T1" fmla="*/ 0 h 326"/>
                <a:gd name="T2" fmla="*/ 73 w 228"/>
                <a:gd name="T3" fmla="*/ 0 h 326"/>
                <a:gd name="T4" fmla="*/ 136 w 228"/>
                <a:gd name="T5" fmla="*/ 129 h 326"/>
                <a:gd name="T6" fmla="*/ 151 w 228"/>
                <a:gd name="T7" fmla="*/ 164 h 326"/>
                <a:gd name="T8" fmla="*/ 164 w 228"/>
                <a:gd name="T9" fmla="*/ 197 h 326"/>
                <a:gd name="T10" fmla="*/ 172 w 228"/>
                <a:gd name="T11" fmla="*/ 223 h 326"/>
                <a:gd name="T12" fmla="*/ 170 w 228"/>
                <a:gd name="T13" fmla="*/ 201 h 326"/>
                <a:gd name="T14" fmla="*/ 168 w 228"/>
                <a:gd name="T15" fmla="*/ 176 h 326"/>
                <a:gd name="T16" fmla="*/ 167 w 228"/>
                <a:gd name="T17" fmla="*/ 153 h 326"/>
                <a:gd name="T18" fmla="*/ 167 w 228"/>
                <a:gd name="T19" fmla="*/ 133 h 326"/>
                <a:gd name="T20" fmla="*/ 165 w 228"/>
                <a:gd name="T21" fmla="*/ 0 h 326"/>
                <a:gd name="T22" fmla="*/ 228 w 228"/>
                <a:gd name="T23" fmla="*/ 0 h 326"/>
                <a:gd name="T24" fmla="*/ 228 w 228"/>
                <a:gd name="T25" fmla="*/ 326 h 326"/>
                <a:gd name="T26" fmla="*/ 159 w 228"/>
                <a:gd name="T27" fmla="*/ 326 h 326"/>
                <a:gd name="T28" fmla="*/ 103 w 228"/>
                <a:gd name="T29" fmla="*/ 201 h 326"/>
                <a:gd name="T30" fmla="*/ 92 w 228"/>
                <a:gd name="T31" fmla="*/ 176 h 326"/>
                <a:gd name="T32" fmla="*/ 81 w 228"/>
                <a:gd name="T33" fmla="*/ 151 h 326"/>
                <a:gd name="T34" fmla="*/ 72 w 228"/>
                <a:gd name="T35" fmla="*/ 129 h 326"/>
                <a:gd name="T36" fmla="*/ 64 w 228"/>
                <a:gd name="T37" fmla="*/ 109 h 326"/>
                <a:gd name="T38" fmla="*/ 59 w 228"/>
                <a:gd name="T39" fmla="*/ 93 h 326"/>
                <a:gd name="T40" fmla="*/ 61 w 228"/>
                <a:gd name="T41" fmla="*/ 123 h 326"/>
                <a:gd name="T42" fmla="*/ 62 w 228"/>
                <a:gd name="T43" fmla="*/ 156 h 326"/>
                <a:gd name="T44" fmla="*/ 62 w 228"/>
                <a:gd name="T45" fmla="*/ 187 h 326"/>
                <a:gd name="T46" fmla="*/ 64 w 228"/>
                <a:gd name="T47" fmla="*/ 326 h 326"/>
                <a:gd name="T48" fmla="*/ 0 w 228"/>
                <a:gd name="T49" fmla="*/ 326 h 326"/>
                <a:gd name="T50" fmla="*/ 0 w 228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8" h="326">
                  <a:moveTo>
                    <a:pt x="0" y="0"/>
                  </a:moveTo>
                  <a:lnTo>
                    <a:pt x="73" y="0"/>
                  </a:lnTo>
                  <a:lnTo>
                    <a:pt x="136" y="129"/>
                  </a:lnTo>
                  <a:lnTo>
                    <a:pt x="151" y="164"/>
                  </a:lnTo>
                  <a:lnTo>
                    <a:pt x="164" y="197"/>
                  </a:lnTo>
                  <a:lnTo>
                    <a:pt x="172" y="223"/>
                  </a:lnTo>
                  <a:lnTo>
                    <a:pt x="170" y="201"/>
                  </a:lnTo>
                  <a:lnTo>
                    <a:pt x="168" y="176"/>
                  </a:lnTo>
                  <a:lnTo>
                    <a:pt x="167" y="153"/>
                  </a:lnTo>
                  <a:lnTo>
                    <a:pt x="167" y="133"/>
                  </a:lnTo>
                  <a:lnTo>
                    <a:pt x="165" y="0"/>
                  </a:lnTo>
                  <a:lnTo>
                    <a:pt x="228" y="0"/>
                  </a:lnTo>
                  <a:lnTo>
                    <a:pt x="228" y="326"/>
                  </a:lnTo>
                  <a:lnTo>
                    <a:pt x="159" y="326"/>
                  </a:lnTo>
                  <a:lnTo>
                    <a:pt x="103" y="201"/>
                  </a:lnTo>
                  <a:lnTo>
                    <a:pt x="92" y="176"/>
                  </a:lnTo>
                  <a:lnTo>
                    <a:pt x="81" y="151"/>
                  </a:lnTo>
                  <a:lnTo>
                    <a:pt x="72" y="129"/>
                  </a:lnTo>
                  <a:lnTo>
                    <a:pt x="64" y="109"/>
                  </a:lnTo>
                  <a:lnTo>
                    <a:pt x="59" y="93"/>
                  </a:lnTo>
                  <a:lnTo>
                    <a:pt x="61" y="123"/>
                  </a:lnTo>
                  <a:lnTo>
                    <a:pt x="62" y="156"/>
                  </a:lnTo>
                  <a:lnTo>
                    <a:pt x="62" y="187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5" name="Freeform 10"/>
            <p:cNvSpPr>
              <a:spLocks/>
            </p:cNvSpPr>
            <p:nvPr/>
          </p:nvSpPr>
          <p:spPr bwMode="auto">
            <a:xfrm>
              <a:off x="2106613" y="4606925"/>
              <a:ext cx="352425" cy="517525"/>
            </a:xfrm>
            <a:custGeom>
              <a:avLst/>
              <a:gdLst>
                <a:gd name="T0" fmla="*/ 22 w 222"/>
                <a:gd name="T1" fmla="*/ 0 h 326"/>
                <a:gd name="T2" fmla="*/ 219 w 222"/>
                <a:gd name="T3" fmla="*/ 0 h 326"/>
                <a:gd name="T4" fmla="*/ 219 w 222"/>
                <a:gd name="T5" fmla="*/ 47 h 326"/>
                <a:gd name="T6" fmla="*/ 97 w 222"/>
                <a:gd name="T7" fmla="*/ 251 h 326"/>
                <a:gd name="T8" fmla="*/ 94 w 222"/>
                <a:gd name="T9" fmla="*/ 258 h 326"/>
                <a:gd name="T10" fmla="*/ 91 w 222"/>
                <a:gd name="T11" fmla="*/ 262 h 326"/>
                <a:gd name="T12" fmla="*/ 88 w 222"/>
                <a:gd name="T13" fmla="*/ 265 h 326"/>
                <a:gd name="T14" fmla="*/ 85 w 222"/>
                <a:gd name="T15" fmla="*/ 270 h 326"/>
                <a:gd name="T16" fmla="*/ 81 w 222"/>
                <a:gd name="T17" fmla="*/ 273 h 326"/>
                <a:gd name="T18" fmla="*/ 80 w 222"/>
                <a:gd name="T19" fmla="*/ 275 h 326"/>
                <a:gd name="T20" fmla="*/ 80 w 222"/>
                <a:gd name="T21" fmla="*/ 275 h 326"/>
                <a:gd name="T22" fmla="*/ 83 w 222"/>
                <a:gd name="T23" fmla="*/ 275 h 326"/>
                <a:gd name="T24" fmla="*/ 91 w 222"/>
                <a:gd name="T25" fmla="*/ 275 h 326"/>
                <a:gd name="T26" fmla="*/ 102 w 222"/>
                <a:gd name="T27" fmla="*/ 273 h 326"/>
                <a:gd name="T28" fmla="*/ 113 w 222"/>
                <a:gd name="T29" fmla="*/ 273 h 326"/>
                <a:gd name="T30" fmla="*/ 222 w 222"/>
                <a:gd name="T31" fmla="*/ 273 h 326"/>
                <a:gd name="T32" fmla="*/ 206 w 222"/>
                <a:gd name="T33" fmla="*/ 326 h 326"/>
                <a:gd name="T34" fmla="*/ 0 w 222"/>
                <a:gd name="T35" fmla="*/ 326 h 326"/>
                <a:gd name="T36" fmla="*/ 0 w 222"/>
                <a:gd name="T37" fmla="*/ 281 h 326"/>
                <a:gd name="T38" fmla="*/ 122 w 222"/>
                <a:gd name="T39" fmla="*/ 81 h 326"/>
                <a:gd name="T40" fmla="*/ 128 w 222"/>
                <a:gd name="T41" fmla="*/ 70 h 326"/>
                <a:gd name="T42" fmla="*/ 135 w 222"/>
                <a:gd name="T43" fmla="*/ 61 h 326"/>
                <a:gd name="T44" fmla="*/ 141 w 222"/>
                <a:gd name="T45" fmla="*/ 54 h 326"/>
                <a:gd name="T46" fmla="*/ 142 w 222"/>
                <a:gd name="T47" fmla="*/ 51 h 326"/>
                <a:gd name="T48" fmla="*/ 138 w 222"/>
                <a:gd name="T49" fmla="*/ 51 h 326"/>
                <a:gd name="T50" fmla="*/ 127 w 222"/>
                <a:gd name="T51" fmla="*/ 53 h 326"/>
                <a:gd name="T52" fmla="*/ 108 w 222"/>
                <a:gd name="T53" fmla="*/ 54 h 326"/>
                <a:gd name="T54" fmla="*/ 8 w 222"/>
                <a:gd name="T55" fmla="*/ 54 h 326"/>
                <a:gd name="T56" fmla="*/ 22 w 222"/>
                <a:gd name="T57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2" h="326">
                  <a:moveTo>
                    <a:pt x="22" y="0"/>
                  </a:moveTo>
                  <a:lnTo>
                    <a:pt x="219" y="0"/>
                  </a:lnTo>
                  <a:lnTo>
                    <a:pt x="219" y="47"/>
                  </a:lnTo>
                  <a:lnTo>
                    <a:pt x="97" y="251"/>
                  </a:lnTo>
                  <a:lnTo>
                    <a:pt x="94" y="258"/>
                  </a:lnTo>
                  <a:lnTo>
                    <a:pt x="91" y="262"/>
                  </a:lnTo>
                  <a:lnTo>
                    <a:pt x="88" y="265"/>
                  </a:lnTo>
                  <a:lnTo>
                    <a:pt x="85" y="270"/>
                  </a:lnTo>
                  <a:lnTo>
                    <a:pt x="81" y="273"/>
                  </a:lnTo>
                  <a:lnTo>
                    <a:pt x="80" y="275"/>
                  </a:lnTo>
                  <a:lnTo>
                    <a:pt x="80" y="275"/>
                  </a:lnTo>
                  <a:lnTo>
                    <a:pt x="83" y="275"/>
                  </a:lnTo>
                  <a:lnTo>
                    <a:pt x="91" y="275"/>
                  </a:lnTo>
                  <a:lnTo>
                    <a:pt x="102" y="273"/>
                  </a:lnTo>
                  <a:lnTo>
                    <a:pt x="113" y="273"/>
                  </a:lnTo>
                  <a:lnTo>
                    <a:pt x="222" y="273"/>
                  </a:lnTo>
                  <a:lnTo>
                    <a:pt x="206" y="326"/>
                  </a:lnTo>
                  <a:lnTo>
                    <a:pt x="0" y="326"/>
                  </a:lnTo>
                  <a:lnTo>
                    <a:pt x="0" y="281"/>
                  </a:lnTo>
                  <a:lnTo>
                    <a:pt x="122" y="81"/>
                  </a:lnTo>
                  <a:lnTo>
                    <a:pt x="128" y="70"/>
                  </a:lnTo>
                  <a:lnTo>
                    <a:pt x="135" y="61"/>
                  </a:lnTo>
                  <a:lnTo>
                    <a:pt x="141" y="54"/>
                  </a:lnTo>
                  <a:lnTo>
                    <a:pt x="142" y="51"/>
                  </a:lnTo>
                  <a:lnTo>
                    <a:pt x="138" y="51"/>
                  </a:lnTo>
                  <a:lnTo>
                    <a:pt x="127" y="53"/>
                  </a:lnTo>
                  <a:lnTo>
                    <a:pt x="108" y="54"/>
                  </a:lnTo>
                  <a:lnTo>
                    <a:pt x="8" y="5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6" name="Freeform 11"/>
            <p:cNvSpPr>
              <a:spLocks/>
            </p:cNvSpPr>
            <p:nvPr/>
          </p:nvSpPr>
          <p:spPr bwMode="auto">
            <a:xfrm>
              <a:off x="2711451" y="4606925"/>
              <a:ext cx="360363" cy="517525"/>
            </a:xfrm>
            <a:custGeom>
              <a:avLst/>
              <a:gdLst>
                <a:gd name="T0" fmla="*/ 0 w 227"/>
                <a:gd name="T1" fmla="*/ 0 h 326"/>
                <a:gd name="T2" fmla="*/ 72 w 227"/>
                <a:gd name="T3" fmla="*/ 0 h 326"/>
                <a:gd name="T4" fmla="*/ 136 w 227"/>
                <a:gd name="T5" fmla="*/ 129 h 326"/>
                <a:gd name="T6" fmla="*/ 150 w 227"/>
                <a:gd name="T7" fmla="*/ 164 h 326"/>
                <a:gd name="T8" fmla="*/ 163 w 227"/>
                <a:gd name="T9" fmla="*/ 197 h 326"/>
                <a:gd name="T10" fmla="*/ 171 w 227"/>
                <a:gd name="T11" fmla="*/ 223 h 326"/>
                <a:gd name="T12" fmla="*/ 169 w 227"/>
                <a:gd name="T13" fmla="*/ 201 h 326"/>
                <a:gd name="T14" fmla="*/ 167 w 227"/>
                <a:gd name="T15" fmla="*/ 176 h 326"/>
                <a:gd name="T16" fmla="*/ 167 w 227"/>
                <a:gd name="T17" fmla="*/ 153 h 326"/>
                <a:gd name="T18" fmla="*/ 166 w 227"/>
                <a:gd name="T19" fmla="*/ 133 h 326"/>
                <a:gd name="T20" fmla="*/ 164 w 227"/>
                <a:gd name="T21" fmla="*/ 0 h 326"/>
                <a:gd name="T22" fmla="*/ 227 w 227"/>
                <a:gd name="T23" fmla="*/ 0 h 326"/>
                <a:gd name="T24" fmla="*/ 227 w 227"/>
                <a:gd name="T25" fmla="*/ 326 h 326"/>
                <a:gd name="T26" fmla="*/ 158 w 227"/>
                <a:gd name="T27" fmla="*/ 326 h 326"/>
                <a:gd name="T28" fmla="*/ 102 w 227"/>
                <a:gd name="T29" fmla="*/ 201 h 326"/>
                <a:gd name="T30" fmla="*/ 91 w 227"/>
                <a:gd name="T31" fmla="*/ 176 h 326"/>
                <a:gd name="T32" fmla="*/ 80 w 227"/>
                <a:gd name="T33" fmla="*/ 151 h 326"/>
                <a:gd name="T34" fmla="*/ 71 w 227"/>
                <a:gd name="T35" fmla="*/ 129 h 326"/>
                <a:gd name="T36" fmla="*/ 63 w 227"/>
                <a:gd name="T37" fmla="*/ 109 h 326"/>
                <a:gd name="T38" fmla="*/ 58 w 227"/>
                <a:gd name="T39" fmla="*/ 93 h 326"/>
                <a:gd name="T40" fmla="*/ 60 w 227"/>
                <a:gd name="T41" fmla="*/ 123 h 326"/>
                <a:gd name="T42" fmla="*/ 61 w 227"/>
                <a:gd name="T43" fmla="*/ 156 h 326"/>
                <a:gd name="T44" fmla="*/ 61 w 227"/>
                <a:gd name="T45" fmla="*/ 187 h 326"/>
                <a:gd name="T46" fmla="*/ 63 w 227"/>
                <a:gd name="T47" fmla="*/ 326 h 326"/>
                <a:gd name="T48" fmla="*/ 0 w 227"/>
                <a:gd name="T49" fmla="*/ 326 h 326"/>
                <a:gd name="T50" fmla="*/ 0 w 227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7" h="326">
                  <a:moveTo>
                    <a:pt x="0" y="0"/>
                  </a:moveTo>
                  <a:lnTo>
                    <a:pt x="72" y="0"/>
                  </a:lnTo>
                  <a:lnTo>
                    <a:pt x="136" y="129"/>
                  </a:lnTo>
                  <a:lnTo>
                    <a:pt x="150" y="164"/>
                  </a:lnTo>
                  <a:lnTo>
                    <a:pt x="163" y="197"/>
                  </a:lnTo>
                  <a:lnTo>
                    <a:pt x="171" y="223"/>
                  </a:lnTo>
                  <a:lnTo>
                    <a:pt x="169" y="201"/>
                  </a:lnTo>
                  <a:lnTo>
                    <a:pt x="167" y="176"/>
                  </a:lnTo>
                  <a:lnTo>
                    <a:pt x="167" y="153"/>
                  </a:lnTo>
                  <a:lnTo>
                    <a:pt x="166" y="133"/>
                  </a:lnTo>
                  <a:lnTo>
                    <a:pt x="164" y="0"/>
                  </a:lnTo>
                  <a:lnTo>
                    <a:pt x="227" y="0"/>
                  </a:lnTo>
                  <a:lnTo>
                    <a:pt x="227" y="326"/>
                  </a:lnTo>
                  <a:lnTo>
                    <a:pt x="158" y="326"/>
                  </a:lnTo>
                  <a:lnTo>
                    <a:pt x="102" y="201"/>
                  </a:lnTo>
                  <a:lnTo>
                    <a:pt x="91" y="176"/>
                  </a:lnTo>
                  <a:lnTo>
                    <a:pt x="80" y="151"/>
                  </a:lnTo>
                  <a:lnTo>
                    <a:pt x="71" y="129"/>
                  </a:lnTo>
                  <a:lnTo>
                    <a:pt x="63" y="109"/>
                  </a:lnTo>
                  <a:lnTo>
                    <a:pt x="58" y="93"/>
                  </a:lnTo>
                  <a:lnTo>
                    <a:pt x="60" y="123"/>
                  </a:lnTo>
                  <a:lnTo>
                    <a:pt x="61" y="156"/>
                  </a:lnTo>
                  <a:lnTo>
                    <a:pt x="61" y="187"/>
                  </a:lnTo>
                  <a:lnTo>
                    <a:pt x="63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7" name="Rectangle 12"/>
            <p:cNvSpPr>
              <a:spLocks noChangeArrowheads="1"/>
            </p:cNvSpPr>
            <p:nvPr/>
          </p:nvSpPr>
          <p:spPr bwMode="auto">
            <a:xfrm>
              <a:off x="3186113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8" name="Freeform 13"/>
            <p:cNvSpPr>
              <a:spLocks/>
            </p:cNvSpPr>
            <p:nvPr/>
          </p:nvSpPr>
          <p:spPr bwMode="auto">
            <a:xfrm>
              <a:off x="3341688" y="4606925"/>
              <a:ext cx="223838" cy="517525"/>
            </a:xfrm>
            <a:custGeom>
              <a:avLst/>
              <a:gdLst>
                <a:gd name="T0" fmla="*/ 14 w 141"/>
                <a:gd name="T1" fmla="*/ 0 h 326"/>
                <a:gd name="T2" fmla="*/ 95 w 141"/>
                <a:gd name="T3" fmla="*/ 0 h 326"/>
                <a:gd name="T4" fmla="*/ 141 w 141"/>
                <a:gd name="T5" fmla="*/ 87 h 326"/>
                <a:gd name="T6" fmla="*/ 141 w 141"/>
                <a:gd name="T7" fmla="*/ 211 h 326"/>
                <a:gd name="T8" fmla="*/ 83 w 141"/>
                <a:gd name="T9" fmla="*/ 326 h 326"/>
                <a:gd name="T10" fmla="*/ 0 w 141"/>
                <a:gd name="T11" fmla="*/ 326 h 326"/>
                <a:gd name="T12" fmla="*/ 95 w 141"/>
                <a:gd name="T13" fmla="*/ 151 h 326"/>
                <a:gd name="T14" fmla="*/ 14 w 141"/>
                <a:gd name="T1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326">
                  <a:moveTo>
                    <a:pt x="14" y="0"/>
                  </a:moveTo>
                  <a:lnTo>
                    <a:pt x="95" y="0"/>
                  </a:lnTo>
                  <a:lnTo>
                    <a:pt x="141" y="87"/>
                  </a:lnTo>
                  <a:lnTo>
                    <a:pt x="141" y="211"/>
                  </a:lnTo>
                  <a:lnTo>
                    <a:pt x="83" y="326"/>
                  </a:lnTo>
                  <a:lnTo>
                    <a:pt x="0" y="326"/>
                  </a:lnTo>
                  <a:lnTo>
                    <a:pt x="95" y="15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9" name="Freeform 14"/>
            <p:cNvSpPr>
              <a:spLocks/>
            </p:cNvSpPr>
            <p:nvPr/>
          </p:nvSpPr>
          <p:spPr bwMode="auto">
            <a:xfrm>
              <a:off x="3614738" y="4606925"/>
              <a:ext cx="220663" cy="520700"/>
            </a:xfrm>
            <a:custGeom>
              <a:avLst/>
              <a:gdLst>
                <a:gd name="T0" fmla="*/ 44 w 139"/>
                <a:gd name="T1" fmla="*/ 0 h 328"/>
                <a:gd name="T2" fmla="*/ 123 w 139"/>
                <a:gd name="T3" fmla="*/ 0 h 328"/>
                <a:gd name="T4" fmla="*/ 45 w 139"/>
                <a:gd name="T5" fmla="*/ 148 h 328"/>
                <a:gd name="T6" fmla="*/ 139 w 139"/>
                <a:gd name="T7" fmla="*/ 328 h 328"/>
                <a:gd name="T8" fmla="*/ 59 w 139"/>
                <a:gd name="T9" fmla="*/ 328 h 328"/>
                <a:gd name="T10" fmla="*/ 0 w 139"/>
                <a:gd name="T11" fmla="*/ 212 h 328"/>
                <a:gd name="T12" fmla="*/ 0 w 139"/>
                <a:gd name="T13" fmla="*/ 87 h 328"/>
                <a:gd name="T14" fmla="*/ 44 w 139"/>
                <a:gd name="T15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" h="328">
                  <a:moveTo>
                    <a:pt x="44" y="0"/>
                  </a:moveTo>
                  <a:lnTo>
                    <a:pt x="123" y="0"/>
                  </a:lnTo>
                  <a:lnTo>
                    <a:pt x="45" y="148"/>
                  </a:lnTo>
                  <a:lnTo>
                    <a:pt x="139" y="328"/>
                  </a:lnTo>
                  <a:lnTo>
                    <a:pt x="59" y="328"/>
                  </a:lnTo>
                  <a:lnTo>
                    <a:pt x="0" y="212"/>
                  </a:lnTo>
                  <a:lnTo>
                    <a:pt x="0" y="87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0" name="Freeform 15"/>
            <p:cNvSpPr>
              <a:spLocks noEditPoints="1"/>
            </p:cNvSpPr>
            <p:nvPr/>
          </p:nvSpPr>
          <p:spPr bwMode="auto">
            <a:xfrm>
              <a:off x="3884613" y="4606925"/>
              <a:ext cx="379413" cy="517525"/>
            </a:xfrm>
            <a:custGeom>
              <a:avLst/>
              <a:gdLst>
                <a:gd name="T0" fmla="*/ 67 w 239"/>
                <a:gd name="T1" fmla="*/ 51 h 326"/>
                <a:gd name="T2" fmla="*/ 67 w 239"/>
                <a:gd name="T3" fmla="*/ 273 h 326"/>
                <a:gd name="T4" fmla="*/ 103 w 239"/>
                <a:gd name="T5" fmla="*/ 273 h 326"/>
                <a:gd name="T6" fmla="*/ 122 w 239"/>
                <a:gd name="T7" fmla="*/ 270 h 326"/>
                <a:gd name="T8" fmla="*/ 138 w 239"/>
                <a:gd name="T9" fmla="*/ 262 h 326"/>
                <a:gd name="T10" fmla="*/ 150 w 239"/>
                <a:gd name="T11" fmla="*/ 248 h 326"/>
                <a:gd name="T12" fmla="*/ 159 w 239"/>
                <a:gd name="T13" fmla="*/ 228 h 326"/>
                <a:gd name="T14" fmla="*/ 164 w 239"/>
                <a:gd name="T15" fmla="*/ 201 h 326"/>
                <a:gd name="T16" fmla="*/ 166 w 239"/>
                <a:gd name="T17" fmla="*/ 170 h 326"/>
                <a:gd name="T18" fmla="*/ 166 w 239"/>
                <a:gd name="T19" fmla="*/ 143 h 326"/>
                <a:gd name="T20" fmla="*/ 163 w 239"/>
                <a:gd name="T21" fmla="*/ 118 h 326"/>
                <a:gd name="T22" fmla="*/ 158 w 239"/>
                <a:gd name="T23" fmla="*/ 97 h 326"/>
                <a:gd name="T24" fmla="*/ 148 w 239"/>
                <a:gd name="T25" fmla="*/ 78 h 326"/>
                <a:gd name="T26" fmla="*/ 141 w 239"/>
                <a:gd name="T27" fmla="*/ 67 h 326"/>
                <a:gd name="T28" fmla="*/ 128 w 239"/>
                <a:gd name="T29" fmla="*/ 57 h 326"/>
                <a:gd name="T30" fmla="*/ 114 w 239"/>
                <a:gd name="T31" fmla="*/ 53 h 326"/>
                <a:gd name="T32" fmla="*/ 97 w 239"/>
                <a:gd name="T33" fmla="*/ 51 h 326"/>
                <a:gd name="T34" fmla="*/ 67 w 239"/>
                <a:gd name="T35" fmla="*/ 51 h 326"/>
                <a:gd name="T36" fmla="*/ 0 w 239"/>
                <a:gd name="T37" fmla="*/ 0 h 326"/>
                <a:gd name="T38" fmla="*/ 66 w 239"/>
                <a:gd name="T39" fmla="*/ 0 h 326"/>
                <a:gd name="T40" fmla="*/ 86 w 239"/>
                <a:gd name="T41" fmla="*/ 0 h 326"/>
                <a:gd name="T42" fmla="*/ 106 w 239"/>
                <a:gd name="T43" fmla="*/ 0 h 326"/>
                <a:gd name="T44" fmla="*/ 123 w 239"/>
                <a:gd name="T45" fmla="*/ 1 h 326"/>
                <a:gd name="T46" fmla="*/ 150 w 239"/>
                <a:gd name="T47" fmla="*/ 6 h 326"/>
                <a:gd name="T48" fmla="*/ 173 w 239"/>
                <a:gd name="T49" fmla="*/ 17 h 326"/>
                <a:gd name="T50" fmla="*/ 195 w 239"/>
                <a:gd name="T51" fmla="*/ 34 h 326"/>
                <a:gd name="T52" fmla="*/ 214 w 239"/>
                <a:gd name="T53" fmla="*/ 57 h 326"/>
                <a:gd name="T54" fmla="*/ 228 w 239"/>
                <a:gd name="T55" fmla="*/ 87 h 326"/>
                <a:gd name="T56" fmla="*/ 237 w 239"/>
                <a:gd name="T57" fmla="*/ 123 h 326"/>
                <a:gd name="T58" fmla="*/ 239 w 239"/>
                <a:gd name="T59" fmla="*/ 164 h 326"/>
                <a:gd name="T60" fmla="*/ 237 w 239"/>
                <a:gd name="T61" fmla="*/ 197 h 326"/>
                <a:gd name="T62" fmla="*/ 231 w 239"/>
                <a:gd name="T63" fmla="*/ 226 h 326"/>
                <a:gd name="T64" fmla="*/ 222 w 239"/>
                <a:gd name="T65" fmla="*/ 254 h 326"/>
                <a:gd name="T66" fmla="*/ 206 w 239"/>
                <a:gd name="T67" fmla="*/ 278 h 326"/>
                <a:gd name="T68" fmla="*/ 184 w 239"/>
                <a:gd name="T69" fmla="*/ 301 h 326"/>
                <a:gd name="T70" fmla="*/ 156 w 239"/>
                <a:gd name="T71" fmla="*/ 319 h 326"/>
                <a:gd name="T72" fmla="*/ 127 w 239"/>
                <a:gd name="T73" fmla="*/ 325 h 326"/>
                <a:gd name="T74" fmla="*/ 106 w 239"/>
                <a:gd name="T75" fmla="*/ 326 h 326"/>
                <a:gd name="T76" fmla="*/ 80 w 239"/>
                <a:gd name="T77" fmla="*/ 326 h 326"/>
                <a:gd name="T78" fmla="*/ 0 w 239"/>
                <a:gd name="T79" fmla="*/ 326 h 326"/>
                <a:gd name="T80" fmla="*/ 0 w 239"/>
                <a:gd name="T8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9" h="326">
                  <a:moveTo>
                    <a:pt x="67" y="51"/>
                  </a:moveTo>
                  <a:lnTo>
                    <a:pt x="67" y="273"/>
                  </a:lnTo>
                  <a:lnTo>
                    <a:pt x="103" y="273"/>
                  </a:lnTo>
                  <a:lnTo>
                    <a:pt x="122" y="270"/>
                  </a:lnTo>
                  <a:lnTo>
                    <a:pt x="138" y="262"/>
                  </a:lnTo>
                  <a:lnTo>
                    <a:pt x="150" y="248"/>
                  </a:lnTo>
                  <a:lnTo>
                    <a:pt x="159" y="228"/>
                  </a:lnTo>
                  <a:lnTo>
                    <a:pt x="164" y="201"/>
                  </a:lnTo>
                  <a:lnTo>
                    <a:pt x="166" y="170"/>
                  </a:lnTo>
                  <a:lnTo>
                    <a:pt x="166" y="143"/>
                  </a:lnTo>
                  <a:lnTo>
                    <a:pt x="163" y="118"/>
                  </a:lnTo>
                  <a:lnTo>
                    <a:pt x="158" y="97"/>
                  </a:lnTo>
                  <a:lnTo>
                    <a:pt x="148" y="78"/>
                  </a:lnTo>
                  <a:lnTo>
                    <a:pt x="141" y="67"/>
                  </a:lnTo>
                  <a:lnTo>
                    <a:pt x="128" y="57"/>
                  </a:lnTo>
                  <a:lnTo>
                    <a:pt x="114" y="53"/>
                  </a:lnTo>
                  <a:lnTo>
                    <a:pt x="97" y="51"/>
                  </a:lnTo>
                  <a:lnTo>
                    <a:pt x="67" y="51"/>
                  </a:lnTo>
                  <a:close/>
                  <a:moveTo>
                    <a:pt x="0" y="0"/>
                  </a:moveTo>
                  <a:lnTo>
                    <a:pt x="66" y="0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123" y="1"/>
                  </a:lnTo>
                  <a:lnTo>
                    <a:pt x="150" y="6"/>
                  </a:lnTo>
                  <a:lnTo>
                    <a:pt x="173" y="17"/>
                  </a:lnTo>
                  <a:lnTo>
                    <a:pt x="195" y="34"/>
                  </a:lnTo>
                  <a:lnTo>
                    <a:pt x="214" y="57"/>
                  </a:lnTo>
                  <a:lnTo>
                    <a:pt x="228" y="87"/>
                  </a:lnTo>
                  <a:lnTo>
                    <a:pt x="237" y="123"/>
                  </a:lnTo>
                  <a:lnTo>
                    <a:pt x="239" y="164"/>
                  </a:lnTo>
                  <a:lnTo>
                    <a:pt x="237" y="197"/>
                  </a:lnTo>
                  <a:lnTo>
                    <a:pt x="231" y="226"/>
                  </a:lnTo>
                  <a:lnTo>
                    <a:pt x="222" y="254"/>
                  </a:lnTo>
                  <a:lnTo>
                    <a:pt x="206" y="278"/>
                  </a:lnTo>
                  <a:lnTo>
                    <a:pt x="184" y="301"/>
                  </a:lnTo>
                  <a:lnTo>
                    <a:pt x="156" y="319"/>
                  </a:lnTo>
                  <a:lnTo>
                    <a:pt x="127" y="325"/>
                  </a:lnTo>
                  <a:lnTo>
                    <a:pt x="106" y="326"/>
                  </a:lnTo>
                  <a:lnTo>
                    <a:pt x="80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1" name="Freeform 16"/>
            <p:cNvSpPr>
              <a:spLocks noEditPoints="1"/>
            </p:cNvSpPr>
            <p:nvPr/>
          </p:nvSpPr>
          <p:spPr bwMode="auto">
            <a:xfrm>
              <a:off x="4333877" y="4598986"/>
              <a:ext cx="447676" cy="536577"/>
            </a:xfrm>
            <a:custGeom>
              <a:avLst/>
              <a:gdLst>
                <a:gd name="T0" fmla="*/ 140 w 282"/>
                <a:gd name="T1" fmla="*/ 50 h 338"/>
                <a:gd name="T2" fmla="*/ 118 w 282"/>
                <a:gd name="T3" fmla="*/ 55 h 338"/>
                <a:gd name="T4" fmla="*/ 101 w 282"/>
                <a:gd name="T5" fmla="*/ 64 h 338"/>
                <a:gd name="T6" fmla="*/ 89 w 282"/>
                <a:gd name="T7" fmla="*/ 80 h 338"/>
                <a:gd name="T8" fmla="*/ 79 w 282"/>
                <a:gd name="T9" fmla="*/ 103 h 338"/>
                <a:gd name="T10" fmla="*/ 75 w 282"/>
                <a:gd name="T11" fmla="*/ 133 h 338"/>
                <a:gd name="T12" fmla="*/ 73 w 282"/>
                <a:gd name="T13" fmla="*/ 169 h 338"/>
                <a:gd name="T14" fmla="*/ 75 w 282"/>
                <a:gd name="T15" fmla="*/ 208 h 338"/>
                <a:gd name="T16" fmla="*/ 79 w 282"/>
                <a:gd name="T17" fmla="*/ 238 h 338"/>
                <a:gd name="T18" fmla="*/ 89 w 282"/>
                <a:gd name="T19" fmla="*/ 261 h 338"/>
                <a:gd name="T20" fmla="*/ 101 w 282"/>
                <a:gd name="T21" fmla="*/ 275 h 338"/>
                <a:gd name="T22" fmla="*/ 120 w 282"/>
                <a:gd name="T23" fmla="*/ 284 h 338"/>
                <a:gd name="T24" fmla="*/ 142 w 282"/>
                <a:gd name="T25" fmla="*/ 286 h 338"/>
                <a:gd name="T26" fmla="*/ 162 w 282"/>
                <a:gd name="T27" fmla="*/ 284 h 338"/>
                <a:gd name="T28" fmla="*/ 178 w 282"/>
                <a:gd name="T29" fmla="*/ 275 h 338"/>
                <a:gd name="T30" fmla="*/ 190 w 282"/>
                <a:gd name="T31" fmla="*/ 259 h 338"/>
                <a:gd name="T32" fmla="*/ 200 w 282"/>
                <a:gd name="T33" fmla="*/ 236 h 338"/>
                <a:gd name="T34" fmla="*/ 204 w 282"/>
                <a:gd name="T35" fmla="*/ 206 h 338"/>
                <a:gd name="T36" fmla="*/ 206 w 282"/>
                <a:gd name="T37" fmla="*/ 169 h 338"/>
                <a:gd name="T38" fmla="*/ 206 w 282"/>
                <a:gd name="T39" fmla="*/ 138 h 338"/>
                <a:gd name="T40" fmla="*/ 203 w 282"/>
                <a:gd name="T41" fmla="*/ 112 h 338"/>
                <a:gd name="T42" fmla="*/ 198 w 282"/>
                <a:gd name="T43" fmla="*/ 92 h 338"/>
                <a:gd name="T44" fmla="*/ 193 w 282"/>
                <a:gd name="T45" fmla="*/ 81 h 338"/>
                <a:gd name="T46" fmla="*/ 186 w 282"/>
                <a:gd name="T47" fmla="*/ 70 h 338"/>
                <a:gd name="T48" fmla="*/ 175 w 282"/>
                <a:gd name="T49" fmla="*/ 61 h 338"/>
                <a:gd name="T50" fmla="*/ 159 w 282"/>
                <a:gd name="T51" fmla="*/ 53 h 338"/>
                <a:gd name="T52" fmla="*/ 140 w 282"/>
                <a:gd name="T53" fmla="*/ 50 h 338"/>
                <a:gd name="T54" fmla="*/ 142 w 282"/>
                <a:gd name="T55" fmla="*/ 0 h 338"/>
                <a:gd name="T56" fmla="*/ 176 w 282"/>
                <a:gd name="T57" fmla="*/ 3 h 338"/>
                <a:gd name="T58" fmla="*/ 208 w 282"/>
                <a:gd name="T59" fmla="*/ 14 h 338"/>
                <a:gd name="T60" fmla="*/ 234 w 282"/>
                <a:gd name="T61" fmla="*/ 33 h 338"/>
                <a:gd name="T62" fmla="*/ 254 w 282"/>
                <a:gd name="T63" fmla="*/ 58 h 338"/>
                <a:gd name="T64" fmla="*/ 270 w 282"/>
                <a:gd name="T65" fmla="*/ 89 h 338"/>
                <a:gd name="T66" fmla="*/ 279 w 282"/>
                <a:gd name="T67" fmla="*/ 125 h 338"/>
                <a:gd name="T68" fmla="*/ 282 w 282"/>
                <a:gd name="T69" fmla="*/ 166 h 338"/>
                <a:gd name="T70" fmla="*/ 279 w 282"/>
                <a:gd name="T71" fmla="*/ 208 h 338"/>
                <a:gd name="T72" fmla="*/ 270 w 282"/>
                <a:gd name="T73" fmla="*/ 245 h 338"/>
                <a:gd name="T74" fmla="*/ 256 w 282"/>
                <a:gd name="T75" fmla="*/ 277 h 338"/>
                <a:gd name="T76" fmla="*/ 236 w 282"/>
                <a:gd name="T77" fmla="*/ 303 h 338"/>
                <a:gd name="T78" fmla="*/ 209 w 282"/>
                <a:gd name="T79" fmla="*/ 322 h 338"/>
                <a:gd name="T80" fmla="*/ 189 w 282"/>
                <a:gd name="T81" fmla="*/ 331 h 338"/>
                <a:gd name="T82" fmla="*/ 168 w 282"/>
                <a:gd name="T83" fmla="*/ 336 h 338"/>
                <a:gd name="T84" fmla="*/ 143 w 282"/>
                <a:gd name="T85" fmla="*/ 338 h 338"/>
                <a:gd name="T86" fmla="*/ 109 w 282"/>
                <a:gd name="T87" fmla="*/ 334 h 338"/>
                <a:gd name="T88" fmla="*/ 81 w 282"/>
                <a:gd name="T89" fmla="*/ 327 h 338"/>
                <a:gd name="T90" fmla="*/ 58 w 282"/>
                <a:gd name="T91" fmla="*/ 313 h 338"/>
                <a:gd name="T92" fmla="*/ 37 w 282"/>
                <a:gd name="T93" fmla="*/ 291 h 338"/>
                <a:gd name="T94" fmla="*/ 20 w 282"/>
                <a:gd name="T95" fmla="*/ 266 h 338"/>
                <a:gd name="T96" fmla="*/ 9 w 282"/>
                <a:gd name="T97" fmla="*/ 236 h 338"/>
                <a:gd name="T98" fmla="*/ 1 w 282"/>
                <a:gd name="T99" fmla="*/ 205 h 338"/>
                <a:gd name="T100" fmla="*/ 0 w 282"/>
                <a:gd name="T101" fmla="*/ 169 h 338"/>
                <a:gd name="T102" fmla="*/ 3 w 282"/>
                <a:gd name="T103" fmla="*/ 128 h 338"/>
                <a:gd name="T104" fmla="*/ 12 w 282"/>
                <a:gd name="T105" fmla="*/ 92 h 338"/>
                <a:gd name="T106" fmla="*/ 26 w 282"/>
                <a:gd name="T107" fmla="*/ 61 h 338"/>
                <a:gd name="T108" fmla="*/ 48 w 282"/>
                <a:gd name="T109" fmla="*/ 34 h 338"/>
                <a:gd name="T110" fmla="*/ 73 w 282"/>
                <a:gd name="T111" fmla="*/ 16 h 338"/>
                <a:gd name="T112" fmla="*/ 93 w 282"/>
                <a:gd name="T113" fmla="*/ 6 h 338"/>
                <a:gd name="T114" fmla="*/ 117 w 282"/>
                <a:gd name="T115" fmla="*/ 2 h 338"/>
                <a:gd name="T116" fmla="*/ 142 w 282"/>
                <a:gd name="T117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2" h="338">
                  <a:moveTo>
                    <a:pt x="140" y="50"/>
                  </a:moveTo>
                  <a:lnTo>
                    <a:pt x="118" y="55"/>
                  </a:lnTo>
                  <a:lnTo>
                    <a:pt x="101" y="64"/>
                  </a:lnTo>
                  <a:lnTo>
                    <a:pt x="89" y="80"/>
                  </a:lnTo>
                  <a:lnTo>
                    <a:pt x="79" y="103"/>
                  </a:lnTo>
                  <a:lnTo>
                    <a:pt x="75" y="133"/>
                  </a:lnTo>
                  <a:lnTo>
                    <a:pt x="73" y="169"/>
                  </a:lnTo>
                  <a:lnTo>
                    <a:pt x="75" y="208"/>
                  </a:lnTo>
                  <a:lnTo>
                    <a:pt x="79" y="238"/>
                  </a:lnTo>
                  <a:lnTo>
                    <a:pt x="89" y="261"/>
                  </a:lnTo>
                  <a:lnTo>
                    <a:pt x="101" y="275"/>
                  </a:lnTo>
                  <a:lnTo>
                    <a:pt x="120" y="284"/>
                  </a:lnTo>
                  <a:lnTo>
                    <a:pt x="142" y="286"/>
                  </a:lnTo>
                  <a:lnTo>
                    <a:pt x="162" y="284"/>
                  </a:lnTo>
                  <a:lnTo>
                    <a:pt x="178" y="275"/>
                  </a:lnTo>
                  <a:lnTo>
                    <a:pt x="190" y="259"/>
                  </a:lnTo>
                  <a:lnTo>
                    <a:pt x="200" y="236"/>
                  </a:lnTo>
                  <a:lnTo>
                    <a:pt x="204" y="206"/>
                  </a:lnTo>
                  <a:lnTo>
                    <a:pt x="206" y="169"/>
                  </a:lnTo>
                  <a:lnTo>
                    <a:pt x="206" y="138"/>
                  </a:lnTo>
                  <a:lnTo>
                    <a:pt x="203" y="112"/>
                  </a:lnTo>
                  <a:lnTo>
                    <a:pt x="198" y="92"/>
                  </a:lnTo>
                  <a:lnTo>
                    <a:pt x="193" y="81"/>
                  </a:lnTo>
                  <a:lnTo>
                    <a:pt x="186" y="70"/>
                  </a:lnTo>
                  <a:lnTo>
                    <a:pt x="175" y="61"/>
                  </a:lnTo>
                  <a:lnTo>
                    <a:pt x="159" y="53"/>
                  </a:lnTo>
                  <a:lnTo>
                    <a:pt x="140" y="50"/>
                  </a:lnTo>
                  <a:close/>
                  <a:moveTo>
                    <a:pt x="142" y="0"/>
                  </a:moveTo>
                  <a:lnTo>
                    <a:pt x="176" y="3"/>
                  </a:lnTo>
                  <a:lnTo>
                    <a:pt x="208" y="14"/>
                  </a:lnTo>
                  <a:lnTo>
                    <a:pt x="234" y="33"/>
                  </a:lnTo>
                  <a:lnTo>
                    <a:pt x="254" y="58"/>
                  </a:lnTo>
                  <a:lnTo>
                    <a:pt x="270" y="89"/>
                  </a:lnTo>
                  <a:lnTo>
                    <a:pt x="279" y="125"/>
                  </a:lnTo>
                  <a:lnTo>
                    <a:pt x="282" y="166"/>
                  </a:lnTo>
                  <a:lnTo>
                    <a:pt x="279" y="208"/>
                  </a:lnTo>
                  <a:lnTo>
                    <a:pt x="270" y="245"/>
                  </a:lnTo>
                  <a:lnTo>
                    <a:pt x="256" y="277"/>
                  </a:lnTo>
                  <a:lnTo>
                    <a:pt x="236" y="303"/>
                  </a:lnTo>
                  <a:lnTo>
                    <a:pt x="209" y="322"/>
                  </a:lnTo>
                  <a:lnTo>
                    <a:pt x="189" y="331"/>
                  </a:lnTo>
                  <a:lnTo>
                    <a:pt x="168" y="336"/>
                  </a:lnTo>
                  <a:lnTo>
                    <a:pt x="143" y="338"/>
                  </a:lnTo>
                  <a:lnTo>
                    <a:pt x="109" y="334"/>
                  </a:lnTo>
                  <a:lnTo>
                    <a:pt x="81" y="327"/>
                  </a:lnTo>
                  <a:lnTo>
                    <a:pt x="58" y="313"/>
                  </a:lnTo>
                  <a:lnTo>
                    <a:pt x="37" y="291"/>
                  </a:lnTo>
                  <a:lnTo>
                    <a:pt x="20" y="266"/>
                  </a:lnTo>
                  <a:lnTo>
                    <a:pt x="9" y="236"/>
                  </a:lnTo>
                  <a:lnTo>
                    <a:pt x="1" y="205"/>
                  </a:lnTo>
                  <a:lnTo>
                    <a:pt x="0" y="169"/>
                  </a:lnTo>
                  <a:lnTo>
                    <a:pt x="3" y="128"/>
                  </a:lnTo>
                  <a:lnTo>
                    <a:pt x="12" y="92"/>
                  </a:lnTo>
                  <a:lnTo>
                    <a:pt x="26" y="61"/>
                  </a:lnTo>
                  <a:lnTo>
                    <a:pt x="48" y="34"/>
                  </a:lnTo>
                  <a:lnTo>
                    <a:pt x="73" y="16"/>
                  </a:lnTo>
                  <a:lnTo>
                    <a:pt x="93" y="6"/>
                  </a:lnTo>
                  <a:lnTo>
                    <a:pt x="117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2" name="Freeform 17"/>
            <p:cNvSpPr>
              <a:spLocks noEditPoints="1"/>
            </p:cNvSpPr>
            <p:nvPr/>
          </p:nvSpPr>
          <p:spPr bwMode="auto">
            <a:xfrm>
              <a:off x="4872038" y="4606925"/>
              <a:ext cx="376238" cy="517525"/>
            </a:xfrm>
            <a:custGeom>
              <a:avLst/>
              <a:gdLst>
                <a:gd name="T0" fmla="*/ 64 w 237"/>
                <a:gd name="T1" fmla="*/ 51 h 326"/>
                <a:gd name="T2" fmla="*/ 64 w 237"/>
                <a:gd name="T3" fmla="*/ 140 h 326"/>
                <a:gd name="T4" fmla="*/ 87 w 237"/>
                <a:gd name="T5" fmla="*/ 140 h 326"/>
                <a:gd name="T6" fmla="*/ 104 w 237"/>
                <a:gd name="T7" fmla="*/ 140 h 326"/>
                <a:gd name="T8" fmla="*/ 118 w 237"/>
                <a:gd name="T9" fmla="*/ 139 h 326"/>
                <a:gd name="T10" fmla="*/ 128 w 237"/>
                <a:gd name="T11" fmla="*/ 134 h 326"/>
                <a:gd name="T12" fmla="*/ 136 w 237"/>
                <a:gd name="T13" fmla="*/ 129 h 326"/>
                <a:gd name="T14" fmla="*/ 145 w 237"/>
                <a:gd name="T15" fmla="*/ 115 h 326"/>
                <a:gd name="T16" fmla="*/ 148 w 237"/>
                <a:gd name="T17" fmla="*/ 97 h 326"/>
                <a:gd name="T18" fmla="*/ 147 w 237"/>
                <a:gd name="T19" fmla="*/ 78 h 326"/>
                <a:gd name="T20" fmla="*/ 139 w 237"/>
                <a:gd name="T21" fmla="*/ 65 h 326"/>
                <a:gd name="T22" fmla="*/ 125 w 237"/>
                <a:gd name="T23" fmla="*/ 56 h 326"/>
                <a:gd name="T24" fmla="*/ 109 w 237"/>
                <a:gd name="T25" fmla="*/ 53 h 326"/>
                <a:gd name="T26" fmla="*/ 89 w 237"/>
                <a:gd name="T27" fmla="*/ 51 h 326"/>
                <a:gd name="T28" fmla="*/ 64 w 237"/>
                <a:gd name="T29" fmla="*/ 51 h 326"/>
                <a:gd name="T30" fmla="*/ 0 w 237"/>
                <a:gd name="T31" fmla="*/ 0 h 326"/>
                <a:gd name="T32" fmla="*/ 122 w 237"/>
                <a:gd name="T33" fmla="*/ 0 h 326"/>
                <a:gd name="T34" fmla="*/ 150 w 237"/>
                <a:gd name="T35" fmla="*/ 3 h 326"/>
                <a:gd name="T36" fmla="*/ 173 w 237"/>
                <a:gd name="T37" fmla="*/ 11 h 326"/>
                <a:gd name="T38" fmla="*/ 192 w 237"/>
                <a:gd name="T39" fmla="*/ 26 h 326"/>
                <a:gd name="T40" fmla="*/ 206 w 237"/>
                <a:gd name="T41" fmla="*/ 45 h 326"/>
                <a:gd name="T42" fmla="*/ 215 w 237"/>
                <a:gd name="T43" fmla="*/ 68 h 326"/>
                <a:gd name="T44" fmla="*/ 218 w 237"/>
                <a:gd name="T45" fmla="*/ 95 h 326"/>
                <a:gd name="T46" fmla="*/ 214 w 237"/>
                <a:gd name="T47" fmla="*/ 123 h 326"/>
                <a:gd name="T48" fmla="*/ 204 w 237"/>
                <a:gd name="T49" fmla="*/ 148 h 326"/>
                <a:gd name="T50" fmla="*/ 189 w 237"/>
                <a:gd name="T51" fmla="*/ 168 h 326"/>
                <a:gd name="T52" fmla="*/ 168 w 237"/>
                <a:gd name="T53" fmla="*/ 181 h 326"/>
                <a:gd name="T54" fmla="*/ 145 w 237"/>
                <a:gd name="T55" fmla="*/ 186 h 326"/>
                <a:gd name="T56" fmla="*/ 150 w 237"/>
                <a:gd name="T57" fmla="*/ 189 h 326"/>
                <a:gd name="T58" fmla="*/ 153 w 237"/>
                <a:gd name="T59" fmla="*/ 192 h 326"/>
                <a:gd name="T60" fmla="*/ 156 w 237"/>
                <a:gd name="T61" fmla="*/ 195 h 326"/>
                <a:gd name="T62" fmla="*/ 159 w 237"/>
                <a:gd name="T63" fmla="*/ 200 h 326"/>
                <a:gd name="T64" fmla="*/ 167 w 237"/>
                <a:gd name="T65" fmla="*/ 211 h 326"/>
                <a:gd name="T66" fmla="*/ 176 w 237"/>
                <a:gd name="T67" fmla="*/ 225 h 326"/>
                <a:gd name="T68" fmla="*/ 187 w 237"/>
                <a:gd name="T69" fmla="*/ 243 h 326"/>
                <a:gd name="T70" fmla="*/ 200 w 237"/>
                <a:gd name="T71" fmla="*/ 262 h 326"/>
                <a:gd name="T72" fmla="*/ 211 w 237"/>
                <a:gd name="T73" fmla="*/ 281 h 326"/>
                <a:gd name="T74" fmla="*/ 221 w 237"/>
                <a:gd name="T75" fmla="*/ 300 h 326"/>
                <a:gd name="T76" fmla="*/ 229 w 237"/>
                <a:gd name="T77" fmla="*/ 314 h 326"/>
                <a:gd name="T78" fmla="*/ 236 w 237"/>
                <a:gd name="T79" fmla="*/ 323 h 326"/>
                <a:gd name="T80" fmla="*/ 237 w 237"/>
                <a:gd name="T81" fmla="*/ 326 h 326"/>
                <a:gd name="T82" fmla="*/ 159 w 237"/>
                <a:gd name="T83" fmla="*/ 326 h 326"/>
                <a:gd name="T84" fmla="*/ 151 w 237"/>
                <a:gd name="T85" fmla="*/ 312 h 326"/>
                <a:gd name="T86" fmla="*/ 145 w 237"/>
                <a:gd name="T87" fmla="*/ 301 h 326"/>
                <a:gd name="T88" fmla="*/ 137 w 237"/>
                <a:gd name="T89" fmla="*/ 289 h 326"/>
                <a:gd name="T90" fmla="*/ 129 w 237"/>
                <a:gd name="T91" fmla="*/ 273 h 326"/>
                <a:gd name="T92" fmla="*/ 114 w 237"/>
                <a:gd name="T93" fmla="*/ 247 h 326"/>
                <a:gd name="T94" fmla="*/ 103 w 237"/>
                <a:gd name="T95" fmla="*/ 228 h 326"/>
                <a:gd name="T96" fmla="*/ 93 w 237"/>
                <a:gd name="T97" fmla="*/ 212 h 326"/>
                <a:gd name="T98" fmla="*/ 87 w 237"/>
                <a:gd name="T99" fmla="*/ 203 h 326"/>
                <a:gd name="T100" fmla="*/ 81 w 237"/>
                <a:gd name="T101" fmla="*/ 197 h 326"/>
                <a:gd name="T102" fmla="*/ 75 w 237"/>
                <a:gd name="T103" fmla="*/ 193 h 326"/>
                <a:gd name="T104" fmla="*/ 70 w 237"/>
                <a:gd name="T105" fmla="*/ 192 h 326"/>
                <a:gd name="T106" fmla="*/ 64 w 237"/>
                <a:gd name="T107" fmla="*/ 190 h 326"/>
                <a:gd name="T108" fmla="*/ 64 w 237"/>
                <a:gd name="T109" fmla="*/ 326 h 326"/>
                <a:gd name="T110" fmla="*/ 0 w 237"/>
                <a:gd name="T111" fmla="*/ 326 h 326"/>
                <a:gd name="T112" fmla="*/ 0 w 237"/>
                <a:gd name="T113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37" h="326">
                  <a:moveTo>
                    <a:pt x="64" y="51"/>
                  </a:moveTo>
                  <a:lnTo>
                    <a:pt x="64" y="140"/>
                  </a:lnTo>
                  <a:lnTo>
                    <a:pt x="87" y="140"/>
                  </a:lnTo>
                  <a:lnTo>
                    <a:pt x="104" y="140"/>
                  </a:lnTo>
                  <a:lnTo>
                    <a:pt x="118" y="139"/>
                  </a:lnTo>
                  <a:lnTo>
                    <a:pt x="128" y="134"/>
                  </a:lnTo>
                  <a:lnTo>
                    <a:pt x="136" y="129"/>
                  </a:lnTo>
                  <a:lnTo>
                    <a:pt x="145" y="115"/>
                  </a:lnTo>
                  <a:lnTo>
                    <a:pt x="148" y="97"/>
                  </a:lnTo>
                  <a:lnTo>
                    <a:pt x="147" y="78"/>
                  </a:lnTo>
                  <a:lnTo>
                    <a:pt x="139" y="65"/>
                  </a:lnTo>
                  <a:lnTo>
                    <a:pt x="125" y="56"/>
                  </a:lnTo>
                  <a:lnTo>
                    <a:pt x="109" y="53"/>
                  </a:lnTo>
                  <a:lnTo>
                    <a:pt x="89" y="51"/>
                  </a:lnTo>
                  <a:lnTo>
                    <a:pt x="64" y="51"/>
                  </a:lnTo>
                  <a:close/>
                  <a:moveTo>
                    <a:pt x="0" y="0"/>
                  </a:moveTo>
                  <a:lnTo>
                    <a:pt x="122" y="0"/>
                  </a:lnTo>
                  <a:lnTo>
                    <a:pt x="150" y="3"/>
                  </a:lnTo>
                  <a:lnTo>
                    <a:pt x="173" y="11"/>
                  </a:lnTo>
                  <a:lnTo>
                    <a:pt x="192" y="26"/>
                  </a:lnTo>
                  <a:lnTo>
                    <a:pt x="206" y="45"/>
                  </a:lnTo>
                  <a:lnTo>
                    <a:pt x="215" y="68"/>
                  </a:lnTo>
                  <a:lnTo>
                    <a:pt x="218" y="95"/>
                  </a:lnTo>
                  <a:lnTo>
                    <a:pt x="214" y="123"/>
                  </a:lnTo>
                  <a:lnTo>
                    <a:pt x="204" y="148"/>
                  </a:lnTo>
                  <a:lnTo>
                    <a:pt x="189" y="168"/>
                  </a:lnTo>
                  <a:lnTo>
                    <a:pt x="168" y="181"/>
                  </a:lnTo>
                  <a:lnTo>
                    <a:pt x="145" y="186"/>
                  </a:lnTo>
                  <a:lnTo>
                    <a:pt x="150" y="189"/>
                  </a:lnTo>
                  <a:lnTo>
                    <a:pt x="153" y="192"/>
                  </a:lnTo>
                  <a:lnTo>
                    <a:pt x="156" y="195"/>
                  </a:lnTo>
                  <a:lnTo>
                    <a:pt x="159" y="200"/>
                  </a:lnTo>
                  <a:lnTo>
                    <a:pt x="167" y="211"/>
                  </a:lnTo>
                  <a:lnTo>
                    <a:pt x="176" y="225"/>
                  </a:lnTo>
                  <a:lnTo>
                    <a:pt x="187" y="243"/>
                  </a:lnTo>
                  <a:lnTo>
                    <a:pt x="200" y="262"/>
                  </a:lnTo>
                  <a:lnTo>
                    <a:pt x="211" y="281"/>
                  </a:lnTo>
                  <a:lnTo>
                    <a:pt x="221" y="300"/>
                  </a:lnTo>
                  <a:lnTo>
                    <a:pt x="229" y="314"/>
                  </a:lnTo>
                  <a:lnTo>
                    <a:pt x="236" y="323"/>
                  </a:lnTo>
                  <a:lnTo>
                    <a:pt x="237" y="326"/>
                  </a:lnTo>
                  <a:lnTo>
                    <a:pt x="159" y="326"/>
                  </a:lnTo>
                  <a:lnTo>
                    <a:pt x="151" y="312"/>
                  </a:lnTo>
                  <a:lnTo>
                    <a:pt x="145" y="301"/>
                  </a:lnTo>
                  <a:lnTo>
                    <a:pt x="137" y="289"/>
                  </a:lnTo>
                  <a:lnTo>
                    <a:pt x="129" y="273"/>
                  </a:lnTo>
                  <a:lnTo>
                    <a:pt x="114" y="247"/>
                  </a:lnTo>
                  <a:lnTo>
                    <a:pt x="103" y="228"/>
                  </a:lnTo>
                  <a:lnTo>
                    <a:pt x="93" y="212"/>
                  </a:lnTo>
                  <a:lnTo>
                    <a:pt x="87" y="203"/>
                  </a:lnTo>
                  <a:lnTo>
                    <a:pt x="81" y="197"/>
                  </a:lnTo>
                  <a:lnTo>
                    <a:pt x="75" y="193"/>
                  </a:lnTo>
                  <a:lnTo>
                    <a:pt x="70" y="192"/>
                  </a:lnTo>
                  <a:lnTo>
                    <a:pt x="64" y="190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3" name="Freeform 18"/>
            <p:cNvSpPr>
              <a:spLocks/>
            </p:cNvSpPr>
            <p:nvPr/>
          </p:nvSpPr>
          <p:spPr bwMode="auto">
            <a:xfrm>
              <a:off x="5314951" y="4606925"/>
              <a:ext cx="282575" cy="517525"/>
            </a:xfrm>
            <a:custGeom>
              <a:avLst/>
              <a:gdLst>
                <a:gd name="T0" fmla="*/ 0 w 178"/>
                <a:gd name="T1" fmla="*/ 0 h 326"/>
                <a:gd name="T2" fmla="*/ 178 w 178"/>
                <a:gd name="T3" fmla="*/ 0 h 326"/>
                <a:gd name="T4" fmla="*/ 171 w 178"/>
                <a:gd name="T5" fmla="*/ 53 h 326"/>
                <a:gd name="T6" fmla="*/ 67 w 178"/>
                <a:gd name="T7" fmla="*/ 53 h 326"/>
                <a:gd name="T8" fmla="*/ 67 w 178"/>
                <a:gd name="T9" fmla="*/ 128 h 326"/>
                <a:gd name="T10" fmla="*/ 150 w 178"/>
                <a:gd name="T11" fmla="*/ 128 h 326"/>
                <a:gd name="T12" fmla="*/ 150 w 178"/>
                <a:gd name="T13" fmla="*/ 181 h 326"/>
                <a:gd name="T14" fmla="*/ 67 w 178"/>
                <a:gd name="T15" fmla="*/ 181 h 326"/>
                <a:gd name="T16" fmla="*/ 67 w 178"/>
                <a:gd name="T17" fmla="*/ 326 h 326"/>
                <a:gd name="T18" fmla="*/ 0 w 178"/>
                <a:gd name="T19" fmla="*/ 326 h 326"/>
                <a:gd name="T20" fmla="*/ 0 w 178"/>
                <a:gd name="T2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8" h="326">
                  <a:moveTo>
                    <a:pt x="0" y="0"/>
                  </a:moveTo>
                  <a:lnTo>
                    <a:pt x="178" y="0"/>
                  </a:lnTo>
                  <a:lnTo>
                    <a:pt x="171" y="53"/>
                  </a:lnTo>
                  <a:lnTo>
                    <a:pt x="67" y="53"/>
                  </a:lnTo>
                  <a:lnTo>
                    <a:pt x="67" y="128"/>
                  </a:lnTo>
                  <a:lnTo>
                    <a:pt x="150" y="128"/>
                  </a:lnTo>
                  <a:lnTo>
                    <a:pt x="150" y="181"/>
                  </a:lnTo>
                  <a:lnTo>
                    <a:pt x="67" y="181"/>
                  </a:lnTo>
                  <a:lnTo>
                    <a:pt x="67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4" name="Rectangle 19"/>
            <p:cNvSpPr>
              <a:spLocks noChangeArrowheads="1"/>
            </p:cNvSpPr>
            <p:nvPr/>
          </p:nvSpPr>
          <p:spPr bwMode="auto">
            <a:xfrm>
              <a:off x="5816601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5" name="Freeform 20"/>
            <p:cNvSpPr>
              <a:spLocks/>
            </p:cNvSpPr>
            <p:nvPr/>
          </p:nvSpPr>
          <p:spPr bwMode="auto">
            <a:xfrm>
              <a:off x="6042026" y="4602163"/>
              <a:ext cx="363538" cy="525463"/>
            </a:xfrm>
            <a:custGeom>
              <a:avLst/>
              <a:gdLst>
                <a:gd name="T0" fmla="*/ 0 w 229"/>
                <a:gd name="T1" fmla="*/ 0 h 331"/>
                <a:gd name="T2" fmla="*/ 73 w 229"/>
                <a:gd name="T3" fmla="*/ 0 h 331"/>
                <a:gd name="T4" fmla="*/ 136 w 229"/>
                <a:gd name="T5" fmla="*/ 131 h 331"/>
                <a:gd name="T6" fmla="*/ 151 w 229"/>
                <a:gd name="T7" fmla="*/ 167 h 331"/>
                <a:gd name="T8" fmla="*/ 164 w 229"/>
                <a:gd name="T9" fmla="*/ 198 h 331"/>
                <a:gd name="T10" fmla="*/ 173 w 229"/>
                <a:gd name="T11" fmla="*/ 225 h 331"/>
                <a:gd name="T12" fmla="*/ 172 w 229"/>
                <a:gd name="T13" fmla="*/ 203 h 331"/>
                <a:gd name="T14" fmla="*/ 169 w 229"/>
                <a:gd name="T15" fmla="*/ 179 h 331"/>
                <a:gd name="T16" fmla="*/ 169 w 229"/>
                <a:gd name="T17" fmla="*/ 154 h 331"/>
                <a:gd name="T18" fmla="*/ 167 w 229"/>
                <a:gd name="T19" fmla="*/ 134 h 331"/>
                <a:gd name="T20" fmla="*/ 165 w 229"/>
                <a:gd name="T21" fmla="*/ 0 h 331"/>
                <a:gd name="T22" fmla="*/ 229 w 229"/>
                <a:gd name="T23" fmla="*/ 0 h 331"/>
                <a:gd name="T24" fmla="*/ 229 w 229"/>
                <a:gd name="T25" fmla="*/ 331 h 331"/>
                <a:gd name="T26" fmla="*/ 159 w 229"/>
                <a:gd name="T27" fmla="*/ 331 h 331"/>
                <a:gd name="T28" fmla="*/ 103 w 229"/>
                <a:gd name="T29" fmla="*/ 203 h 331"/>
                <a:gd name="T30" fmla="*/ 92 w 229"/>
                <a:gd name="T31" fmla="*/ 178 h 331"/>
                <a:gd name="T32" fmla="*/ 81 w 229"/>
                <a:gd name="T33" fmla="*/ 153 h 331"/>
                <a:gd name="T34" fmla="*/ 72 w 229"/>
                <a:gd name="T35" fmla="*/ 129 h 331"/>
                <a:gd name="T36" fmla="*/ 64 w 229"/>
                <a:gd name="T37" fmla="*/ 110 h 331"/>
                <a:gd name="T38" fmla="*/ 58 w 229"/>
                <a:gd name="T39" fmla="*/ 95 h 331"/>
                <a:gd name="T40" fmla="*/ 61 w 229"/>
                <a:gd name="T41" fmla="*/ 125 h 331"/>
                <a:gd name="T42" fmla="*/ 61 w 229"/>
                <a:gd name="T43" fmla="*/ 157 h 331"/>
                <a:gd name="T44" fmla="*/ 62 w 229"/>
                <a:gd name="T45" fmla="*/ 189 h 331"/>
                <a:gd name="T46" fmla="*/ 64 w 229"/>
                <a:gd name="T47" fmla="*/ 331 h 331"/>
                <a:gd name="T48" fmla="*/ 0 w 229"/>
                <a:gd name="T49" fmla="*/ 331 h 331"/>
                <a:gd name="T50" fmla="*/ 0 w 229"/>
                <a:gd name="T51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9" h="331">
                  <a:moveTo>
                    <a:pt x="0" y="0"/>
                  </a:moveTo>
                  <a:lnTo>
                    <a:pt x="73" y="0"/>
                  </a:lnTo>
                  <a:lnTo>
                    <a:pt x="136" y="131"/>
                  </a:lnTo>
                  <a:lnTo>
                    <a:pt x="151" y="167"/>
                  </a:lnTo>
                  <a:lnTo>
                    <a:pt x="164" y="198"/>
                  </a:lnTo>
                  <a:lnTo>
                    <a:pt x="173" y="225"/>
                  </a:lnTo>
                  <a:lnTo>
                    <a:pt x="172" y="203"/>
                  </a:lnTo>
                  <a:lnTo>
                    <a:pt x="169" y="179"/>
                  </a:lnTo>
                  <a:lnTo>
                    <a:pt x="169" y="154"/>
                  </a:lnTo>
                  <a:lnTo>
                    <a:pt x="167" y="134"/>
                  </a:lnTo>
                  <a:lnTo>
                    <a:pt x="165" y="0"/>
                  </a:lnTo>
                  <a:lnTo>
                    <a:pt x="229" y="0"/>
                  </a:lnTo>
                  <a:lnTo>
                    <a:pt x="229" y="331"/>
                  </a:lnTo>
                  <a:lnTo>
                    <a:pt x="159" y="331"/>
                  </a:lnTo>
                  <a:lnTo>
                    <a:pt x="103" y="203"/>
                  </a:lnTo>
                  <a:lnTo>
                    <a:pt x="92" y="178"/>
                  </a:lnTo>
                  <a:lnTo>
                    <a:pt x="81" y="153"/>
                  </a:lnTo>
                  <a:lnTo>
                    <a:pt x="72" y="129"/>
                  </a:lnTo>
                  <a:lnTo>
                    <a:pt x="64" y="110"/>
                  </a:lnTo>
                  <a:lnTo>
                    <a:pt x="58" y="95"/>
                  </a:lnTo>
                  <a:lnTo>
                    <a:pt x="61" y="125"/>
                  </a:lnTo>
                  <a:lnTo>
                    <a:pt x="61" y="157"/>
                  </a:lnTo>
                  <a:lnTo>
                    <a:pt x="62" y="189"/>
                  </a:lnTo>
                  <a:lnTo>
                    <a:pt x="64" y="331"/>
                  </a:lnTo>
                  <a:lnTo>
                    <a:pt x="0" y="3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6" name="Freeform 21"/>
            <p:cNvSpPr>
              <a:spLocks/>
            </p:cNvSpPr>
            <p:nvPr/>
          </p:nvSpPr>
          <p:spPr bwMode="auto">
            <a:xfrm>
              <a:off x="6476253" y="4597611"/>
              <a:ext cx="396875" cy="537952"/>
            </a:xfrm>
            <a:custGeom>
              <a:avLst/>
              <a:gdLst>
                <a:gd name="T0" fmla="*/ 134 w 250"/>
                <a:gd name="T1" fmla="*/ 0 h 348"/>
                <a:gd name="T2" fmla="*/ 164 w 250"/>
                <a:gd name="T3" fmla="*/ 3 h 348"/>
                <a:gd name="T4" fmla="*/ 194 w 250"/>
                <a:gd name="T5" fmla="*/ 9 h 348"/>
                <a:gd name="T6" fmla="*/ 220 w 250"/>
                <a:gd name="T7" fmla="*/ 20 h 348"/>
                <a:gd name="T8" fmla="*/ 245 w 250"/>
                <a:gd name="T9" fmla="*/ 34 h 348"/>
                <a:gd name="T10" fmla="*/ 212 w 250"/>
                <a:gd name="T11" fmla="*/ 81 h 348"/>
                <a:gd name="T12" fmla="*/ 186 w 250"/>
                <a:gd name="T13" fmla="*/ 67 h 348"/>
                <a:gd name="T14" fmla="*/ 161 w 250"/>
                <a:gd name="T15" fmla="*/ 57 h 348"/>
                <a:gd name="T16" fmla="*/ 136 w 250"/>
                <a:gd name="T17" fmla="*/ 56 h 348"/>
                <a:gd name="T18" fmla="*/ 117 w 250"/>
                <a:gd name="T19" fmla="*/ 59 h 348"/>
                <a:gd name="T20" fmla="*/ 103 w 250"/>
                <a:gd name="T21" fmla="*/ 67 h 348"/>
                <a:gd name="T22" fmla="*/ 94 w 250"/>
                <a:gd name="T23" fmla="*/ 78 h 348"/>
                <a:gd name="T24" fmla="*/ 89 w 250"/>
                <a:gd name="T25" fmla="*/ 93 h 348"/>
                <a:gd name="T26" fmla="*/ 92 w 250"/>
                <a:gd name="T27" fmla="*/ 106 h 348"/>
                <a:gd name="T28" fmla="*/ 98 w 250"/>
                <a:gd name="T29" fmla="*/ 114 h 348"/>
                <a:gd name="T30" fmla="*/ 109 w 250"/>
                <a:gd name="T31" fmla="*/ 121 h 348"/>
                <a:gd name="T32" fmla="*/ 127 w 250"/>
                <a:gd name="T33" fmla="*/ 128 h 348"/>
                <a:gd name="T34" fmla="*/ 167 w 250"/>
                <a:gd name="T35" fmla="*/ 139 h 348"/>
                <a:gd name="T36" fmla="*/ 195 w 250"/>
                <a:gd name="T37" fmla="*/ 150 h 348"/>
                <a:gd name="T38" fmla="*/ 219 w 250"/>
                <a:gd name="T39" fmla="*/ 165 h 348"/>
                <a:gd name="T40" fmla="*/ 236 w 250"/>
                <a:gd name="T41" fmla="*/ 186 h 348"/>
                <a:gd name="T42" fmla="*/ 247 w 250"/>
                <a:gd name="T43" fmla="*/ 209 h 348"/>
                <a:gd name="T44" fmla="*/ 250 w 250"/>
                <a:gd name="T45" fmla="*/ 237 h 348"/>
                <a:gd name="T46" fmla="*/ 247 w 250"/>
                <a:gd name="T47" fmla="*/ 264 h 348"/>
                <a:gd name="T48" fmla="*/ 237 w 250"/>
                <a:gd name="T49" fmla="*/ 289 h 348"/>
                <a:gd name="T50" fmla="*/ 222 w 250"/>
                <a:gd name="T51" fmla="*/ 309 h 348"/>
                <a:gd name="T52" fmla="*/ 201 w 250"/>
                <a:gd name="T53" fmla="*/ 326 h 348"/>
                <a:gd name="T54" fmla="*/ 176 w 250"/>
                <a:gd name="T55" fmla="*/ 337 h 348"/>
                <a:gd name="T56" fmla="*/ 147 w 250"/>
                <a:gd name="T57" fmla="*/ 345 h 348"/>
                <a:gd name="T58" fmla="*/ 114 w 250"/>
                <a:gd name="T59" fmla="*/ 348 h 348"/>
                <a:gd name="T60" fmla="*/ 75 w 250"/>
                <a:gd name="T61" fmla="*/ 345 h 348"/>
                <a:gd name="T62" fmla="*/ 36 w 250"/>
                <a:gd name="T63" fmla="*/ 334 h 348"/>
                <a:gd name="T64" fmla="*/ 0 w 250"/>
                <a:gd name="T65" fmla="*/ 318 h 348"/>
                <a:gd name="T66" fmla="*/ 25 w 250"/>
                <a:gd name="T67" fmla="*/ 267 h 348"/>
                <a:gd name="T68" fmla="*/ 55 w 250"/>
                <a:gd name="T69" fmla="*/ 281 h 348"/>
                <a:gd name="T70" fmla="*/ 84 w 250"/>
                <a:gd name="T71" fmla="*/ 290 h 348"/>
                <a:gd name="T72" fmla="*/ 117 w 250"/>
                <a:gd name="T73" fmla="*/ 293 h 348"/>
                <a:gd name="T74" fmla="*/ 137 w 250"/>
                <a:gd name="T75" fmla="*/ 292 h 348"/>
                <a:gd name="T76" fmla="*/ 153 w 250"/>
                <a:gd name="T77" fmla="*/ 286 h 348"/>
                <a:gd name="T78" fmla="*/ 166 w 250"/>
                <a:gd name="T79" fmla="*/ 276 h 348"/>
                <a:gd name="T80" fmla="*/ 172 w 250"/>
                <a:gd name="T81" fmla="*/ 264 h 348"/>
                <a:gd name="T82" fmla="*/ 175 w 250"/>
                <a:gd name="T83" fmla="*/ 248 h 348"/>
                <a:gd name="T84" fmla="*/ 172 w 250"/>
                <a:gd name="T85" fmla="*/ 232 h 348"/>
                <a:gd name="T86" fmla="*/ 164 w 250"/>
                <a:gd name="T87" fmla="*/ 222 h 348"/>
                <a:gd name="T88" fmla="*/ 150 w 250"/>
                <a:gd name="T89" fmla="*/ 212 h 348"/>
                <a:gd name="T90" fmla="*/ 131 w 250"/>
                <a:gd name="T91" fmla="*/ 204 h 348"/>
                <a:gd name="T92" fmla="*/ 95 w 250"/>
                <a:gd name="T93" fmla="*/ 195 h 348"/>
                <a:gd name="T94" fmla="*/ 66 w 250"/>
                <a:gd name="T95" fmla="*/ 184 h 348"/>
                <a:gd name="T96" fmla="*/ 44 w 250"/>
                <a:gd name="T97" fmla="*/ 170 h 348"/>
                <a:gd name="T98" fmla="*/ 30 w 250"/>
                <a:gd name="T99" fmla="*/ 153 h 348"/>
                <a:gd name="T100" fmla="*/ 19 w 250"/>
                <a:gd name="T101" fmla="*/ 129 h 348"/>
                <a:gd name="T102" fmla="*/ 16 w 250"/>
                <a:gd name="T103" fmla="*/ 103 h 348"/>
                <a:gd name="T104" fmla="*/ 19 w 250"/>
                <a:gd name="T105" fmla="*/ 73 h 348"/>
                <a:gd name="T106" fmla="*/ 31 w 250"/>
                <a:gd name="T107" fmla="*/ 50 h 348"/>
                <a:gd name="T108" fmla="*/ 48 w 250"/>
                <a:gd name="T109" fmla="*/ 28 h 348"/>
                <a:gd name="T110" fmla="*/ 72 w 250"/>
                <a:gd name="T111" fmla="*/ 14 h 348"/>
                <a:gd name="T112" fmla="*/ 102 w 250"/>
                <a:gd name="T113" fmla="*/ 3 h 348"/>
                <a:gd name="T114" fmla="*/ 134 w 250"/>
                <a:gd name="T115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0" h="348">
                  <a:moveTo>
                    <a:pt x="134" y="0"/>
                  </a:moveTo>
                  <a:lnTo>
                    <a:pt x="164" y="3"/>
                  </a:lnTo>
                  <a:lnTo>
                    <a:pt x="194" y="9"/>
                  </a:lnTo>
                  <a:lnTo>
                    <a:pt x="220" y="20"/>
                  </a:lnTo>
                  <a:lnTo>
                    <a:pt x="245" y="34"/>
                  </a:lnTo>
                  <a:lnTo>
                    <a:pt x="212" y="81"/>
                  </a:lnTo>
                  <a:lnTo>
                    <a:pt x="186" y="67"/>
                  </a:lnTo>
                  <a:lnTo>
                    <a:pt x="161" y="57"/>
                  </a:lnTo>
                  <a:lnTo>
                    <a:pt x="136" y="56"/>
                  </a:lnTo>
                  <a:lnTo>
                    <a:pt x="117" y="59"/>
                  </a:lnTo>
                  <a:lnTo>
                    <a:pt x="103" y="67"/>
                  </a:lnTo>
                  <a:lnTo>
                    <a:pt x="94" y="78"/>
                  </a:lnTo>
                  <a:lnTo>
                    <a:pt x="89" y="93"/>
                  </a:lnTo>
                  <a:lnTo>
                    <a:pt x="92" y="106"/>
                  </a:lnTo>
                  <a:lnTo>
                    <a:pt x="98" y="114"/>
                  </a:lnTo>
                  <a:lnTo>
                    <a:pt x="109" y="121"/>
                  </a:lnTo>
                  <a:lnTo>
                    <a:pt x="127" y="128"/>
                  </a:lnTo>
                  <a:lnTo>
                    <a:pt x="167" y="139"/>
                  </a:lnTo>
                  <a:lnTo>
                    <a:pt x="195" y="150"/>
                  </a:lnTo>
                  <a:lnTo>
                    <a:pt x="219" y="165"/>
                  </a:lnTo>
                  <a:lnTo>
                    <a:pt x="236" y="186"/>
                  </a:lnTo>
                  <a:lnTo>
                    <a:pt x="247" y="209"/>
                  </a:lnTo>
                  <a:lnTo>
                    <a:pt x="250" y="237"/>
                  </a:lnTo>
                  <a:lnTo>
                    <a:pt x="247" y="264"/>
                  </a:lnTo>
                  <a:lnTo>
                    <a:pt x="237" y="289"/>
                  </a:lnTo>
                  <a:lnTo>
                    <a:pt x="222" y="309"/>
                  </a:lnTo>
                  <a:lnTo>
                    <a:pt x="201" y="326"/>
                  </a:lnTo>
                  <a:lnTo>
                    <a:pt x="176" y="337"/>
                  </a:lnTo>
                  <a:lnTo>
                    <a:pt x="147" y="345"/>
                  </a:lnTo>
                  <a:lnTo>
                    <a:pt x="114" y="348"/>
                  </a:lnTo>
                  <a:lnTo>
                    <a:pt x="75" y="345"/>
                  </a:lnTo>
                  <a:lnTo>
                    <a:pt x="36" y="334"/>
                  </a:lnTo>
                  <a:lnTo>
                    <a:pt x="0" y="318"/>
                  </a:lnTo>
                  <a:lnTo>
                    <a:pt x="25" y="267"/>
                  </a:lnTo>
                  <a:lnTo>
                    <a:pt x="55" y="281"/>
                  </a:lnTo>
                  <a:lnTo>
                    <a:pt x="84" y="290"/>
                  </a:lnTo>
                  <a:lnTo>
                    <a:pt x="117" y="293"/>
                  </a:lnTo>
                  <a:lnTo>
                    <a:pt x="137" y="292"/>
                  </a:lnTo>
                  <a:lnTo>
                    <a:pt x="153" y="286"/>
                  </a:lnTo>
                  <a:lnTo>
                    <a:pt x="166" y="276"/>
                  </a:lnTo>
                  <a:lnTo>
                    <a:pt x="172" y="264"/>
                  </a:lnTo>
                  <a:lnTo>
                    <a:pt x="175" y="248"/>
                  </a:lnTo>
                  <a:lnTo>
                    <a:pt x="172" y="232"/>
                  </a:lnTo>
                  <a:lnTo>
                    <a:pt x="164" y="222"/>
                  </a:lnTo>
                  <a:lnTo>
                    <a:pt x="150" y="212"/>
                  </a:lnTo>
                  <a:lnTo>
                    <a:pt x="131" y="204"/>
                  </a:lnTo>
                  <a:lnTo>
                    <a:pt x="95" y="195"/>
                  </a:lnTo>
                  <a:lnTo>
                    <a:pt x="66" y="184"/>
                  </a:lnTo>
                  <a:lnTo>
                    <a:pt x="44" y="170"/>
                  </a:lnTo>
                  <a:lnTo>
                    <a:pt x="30" y="153"/>
                  </a:lnTo>
                  <a:lnTo>
                    <a:pt x="19" y="129"/>
                  </a:lnTo>
                  <a:lnTo>
                    <a:pt x="16" y="103"/>
                  </a:lnTo>
                  <a:lnTo>
                    <a:pt x="19" y="73"/>
                  </a:lnTo>
                  <a:lnTo>
                    <a:pt x="31" y="50"/>
                  </a:lnTo>
                  <a:lnTo>
                    <a:pt x="48" y="28"/>
                  </a:lnTo>
                  <a:lnTo>
                    <a:pt x="72" y="14"/>
                  </a:lnTo>
                  <a:lnTo>
                    <a:pt x="102" y="3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7" name="Freeform 22"/>
            <p:cNvSpPr>
              <a:spLocks/>
            </p:cNvSpPr>
            <p:nvPr/>
          </p:nvSpPr>
          <p:spPr bwMode="auto">
            <a:xfrm>
              <a:off x="6915151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8" name="Rectangle 23"/>
            <p:cNvSpPr>
              <a:spLocks noChangeArrowheads="1"/>
            </p:cNvSpPr>
            <p:nvPr/>
          </p:nvSpPr>
          <p:spPr bwMode="auto">
            <a:xfrm>
              <a:off x="7339013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9" name="Freeform 24"/>
            <p:cNvSpPr>
              <a:spLocks/>
            </p:cNvSpPr>
            <p:nvPr/>
          </p:nvSpPr>
          <p:spPr bwMode="auto">
            <a:xfrm>
              <a:off x="7516813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30" name="Freeform 25"/>
            <p:cNvSpPr>
              <a:spLocks/>
            </p:cNvSpPr>
            <p:nvPr/>
          </p:nvSpPr>
          <p:spPr bwMode="auto">
            <a:xfrm>
              <a:off x="7940676" y="4602163"/>
              <a:ext cx="377825" cy="533400"/>
            </a:xfrm>
            <a:custGeom>
              <a:avLst/>
              <a:gdLst>
                <a:gd name="T0" fmla="*/ 0 w 238"/>
                <a:gd name="T1" fmla="*/ 0 h 336"/>
                <a:gd name="T2" fmla="*/ 67 w 238"/>
                <a:gd name="T3" fmla="*/ 0 h 336"/>
                <a:gd name="T4" fmla="*/ 67 w 238"/>
                <a:gd name="T5" fmla="*/ 217 h 336"/>
                <a:gd name="T6" fmla="*/ 69 w 238"/>
                <a:gd name="T7" fmla="*/ 234 h 336"/>
                <a:gd name="T8" fmla="*/ 71 w 238"/>
                <a:gd name="T9" fmla="*/ 248 h 336"/>
                <a:gd name="T10" fmla="*/ 74 w 238"/>
                <a:gd name="T11" fmla="*/ 256 h 336"/>
                <a:gd name="T12" fmla="*/ 85 w 238"/>
                <a:gd name="T13" fmla="*/ 268 h 336"/>
                <a:gd name="T14" fmla="*/ 99 w 238"/>
                <a:gd name="T15" fmla="*/ 276 h 336"/>
                <a:gd name="T16" fmla="*/ 119 w 238"/>
                <a:gd name="T17" fmla="*/ 279 h 336"/>
                <a:gd name="T18" fmla="*/ 139 w 238"/>
                <a:gd name="T19" fmla="*/ 276 h 336"/>
                <a:gd name="T20" fmla="*/ 155 w 238"/>
                <a:gd name="T21" fmla="*/ 268 h 336"/>
                <a:gd name="T22" fmla="*/ 164 w 238"/>
                <a:gd name="T23" fmla="*/ 257 h 336"/>
                <a:gd name="T24" fmla="*/ 169 w 238"/>
                <a:gd name="T25" fmla="*/ 240 h 336"/>
                <a:gd name="T26" fmla="*/ 170 w 238"/>
                <a:gd name="T27" fmla="*/ 234 h 336"/>
                <a:gd name="T28" fmla="*/ 170 w 238"/>
                <a:gd name="T29" fmla="*/ 225 h 336"/>
                <a:gd name="T30" fmla="*/ 170 w 238"/>
                <a:gd name="T31" fmla="*/ 211 h 336"/>
                <a:gd name="T32" fmla="*/ 170 w 238"/>
                <a:gd name="T33" fmla="*/ 0 h 336"/>
                <a:gd name="T34" fmla="*/ 238 w 238"/>
                <a:gd name="T35" fmla="*/ 0 h 336"/>
                <a:gd name="T36" fmla="*/ 238 w 238"/>
                <a:gd name="T37" fmla="*/ 221 h 336"/>
                <a:gd name="T38" fmla="*/ 238 w 238"/>
                <a:gd name="T39" fmla="*/ 242 h 336"/>
                <a:gd name="T40" fmla="*/ 238 w 238"/>
                <a:gd name="T41" fmla="*/ 254 h 336"/>
                <a:gd name="T42" fmla="*/ 236 w 238"/>
                <a:gd name="T43" fmla="*/ 264 h 336"/>
                <a:gd name="T44" fmla="*/ 233 w 238"/>
                <a:gd name="T45" fmla="*/ 275 h 336"/>
                <a:gd name="T46" fmla="*/ 228 w 238"/>
                <a:gd name="T47" fmla="*/ 286 h 336"/>
                <a:gd name="T48" fmla="*/ 219 w 238"/>
                <a:gd name="T49" fmla="*/ 298 h 336"/>
                <a:gd name="T50" fmla="*/ 208 w 238"/>
                <a:gd name="T51" fmla="*/ 309 h 336"/>
                <a:gd name="T52" fmla="*/ 192 w 238"/>
                <a:gd name="T53" fmla="*/ 320 h 336"/>
                <a:gd name="T54" fmla="*/ 172 w 238"/>
                <a:gd name="T55" fmla="*/ 328 h 336"/>
                <a:gd name="T56" fmla="*/ 149 w 238"/>
                <a:gd name="T57" fmla="*/ 334 h 336"/>
                <a:gd name="T58" fmla="*/ 120 w 238"/>
                <a:gd name="T59" fmla="*/ 336 h 336"/>
                <a:gd name="T60" fmla="*/ 85 w 238"/>
                <a:gd name="T61" fmla="*/ 334 h 336"/>
                <a:gd name="T62" fmla="*/ 55 w 238"/>
                <a:gd name="T63" fmla="*/ 325 h 336"/>
                <a:gd name="T64" fmla="*/ 31 w 238"/>
                <a:gd name="T65" fmla="*/ 311 h 336"/>
                <a:gd name="T66" fmla="*/ 14 w 238"/>
                <a:gd name="T67" fmla="*/ 292 h 336"/>
                <a:gd name="T68" fmla="*/ 8 w 238"/>
                <a:gd name="T69" fmla="*/ 279 h 336"/>
                <a:gd name="T70" fmla="*/ 3 w 238"/>
                <a:gd name="T71" fmla="*/ 267 h 336"/>
                <a:gd name="T72" fmla="*/ 0 w 238"/>
                <a:gd name="T73" fmla="*/ 250 h 336"/>
                <a:gd name="T74" fmla="*/ 0 w 238"/>
                <a:gd name="T75" fmla="*/ 229 h 336"/>
                <a:gd name="T76" fmla="*/ 0 w 238"/>
                <a:gd name="T7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8" h="336">
                  <a:moveTo>
                    <a:pt x="0" y="0"/>
                  </a:moveTo>
                  <a:lnTo>
                    <a:pt x="67" y="0"/>
                  </a:lnTo>
                  <a:lnTo>
                    <a:pt x="67" y="217"/>
                  </a:lnTo>
                  <a:lnTo>
                    <a:pt x="69" y="234"/>
                  </a:lnTo>
                  <a:lnTo>
                    <a:pt x="71" y="248"/>
                  </a:lnTo>
                  <a:lnTo>
                    <a:pt x="74" y="256"/>
                  </a:lnTo>
                  <a:lnTo>
                    <a:pt x="85" y="268"/>
                  </a:lnTo>
                  <a:lnTo>
                    <a:pt x="99" y="276"/>
                  </a:lnTo>
                  <a:lnTo>
                    <a:pt x="119" y="279"/>
                  </a:lnTo>
                  <a:lnTo>
                    <a:pt x="139" y="276"/>
                  </a:lnTo>
                  <a:lnTo>
                    <a:pt x="155" y="268"/>
                  </a:lnTo>
                  <a:lnTo>
                    <a:pt x="164" y="257"/>
                  </a:lnTo>
                  <a:lnTo>
                    <a:pt x="169" y="240"/>
                  </a:lnTo>
                  <a:lnTo>
                    <a:pt x="170" y="234"/>
                  </a:lnTo>
                  <a:lnTo>
                    <a:pt x="170" y="225"/>
                  </a:lnTo>
                  <a:lnTo>
                    <a:pt x="170" y="211"/>
                  </a:lnTo>
                  <a:lnTo>
                    <a:pt x="170" y="0"/>
                  </a:lnTo>
                  <a:lnTo>
                    <a:pt x="238" y="0"/>
                  </a:lnTo>
                  <a:lnTo>
                    <a:pt x="238" y="221"/>
                  </a:lnTo>
                  <a:lnTo>
                    <a:pt x="238" y="242"/>
                  </a:lnTo>
                  <a:lnTo>
                    <a:pt x="238" y="254"/>
                  </a:lnTo>
                  <a:lnTo>
                    <a:pt x="236" y="264"/>
                  </a:lnTo>
                  <a:lnTo>
                    <a:pt x="233" y="275"/>
                  </a:lnTo>
                  <a:lnTo>
                    <a:pt x="228" y="286"/>
                  </a:lnTo>
                  <a:lnTo>
                    <a:pt x="219" y="298"/>
                  </a:lnTo>
                  <a:lnTo>
                    <a:pt x="208" y="309"/>
                  </a:lnTo>
                  <a:lnTo>
                    <a:pt x="192" y="320"/>
                  </a:lnTo>
                  <a:lnTo>
                    <a:pt x="172" y="328"/>
                  </a:lnTo>
                  <a:lnTo>
                    <a:pt x="149" y="334"/>
                  </a:lnTo>
                  <a:lnTo>
                    <a:pt x="120" y="336"/>
                  </a:lnTo>
                  <a:lnTo>
                    <a:pt x="85" y="334"/>
                  </a:lnTo>
                  <a:lnTo>
                    <a:pt x="55" y="325"/>
                  </a:lnTo>
                  <a:lnTo>
                    <a:pt x="31" y="311"/>
                  </a:lnTo>
                  <a:lnTo>
                    <a:pt x="14" y="292"/>
                  </a:lnTo>
                  <a:lnTo>
                    <a:pt x="8" y="279"/>
                  </a:lnTo>
                  <a:lnTo>
                    <a:pt x="3" y="267"/>
                  </a:lnTo>
                  <a:lnTo>
                    <a:pt x="0" y="250"/>
                  </a:lnTo>
                  <a:lnTo>
                    <a:pt x="0" y="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31" name="Freeform 26"/>
            <p:cNvSpPr>
              <a:spLocks/>
            </p:cNvSpPr>
            <p:nvPr/>
          </p:nvSpPr>
          <p:spPr bwMode="auto">
            <a:xfrm>
              <a:off x="8385176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48 w 239"/>
                <a:gd name="T7" fmla="*/ 54 h 331"/>
                <a:gd name="T8" fmla="*/ 148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48" y="54"/>
                  </a:lnTo>
                  <a:lnTo>
                    <a:pt x="148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32" name="Freeform 27"/>
            <p:cNvSpPr>
              <a:spLocks/>
            </p:cNvSpPr>
            <p:nvPr/>
          </p:nvSpPr>
          <p:spPr bwMode="auto">
            <a:xfrm>
              <a:off x="592138" y="5353050"/>
              <a:ext cx="342900" cy="523875"/>
            </a:xfrm>
            <a:custGeom>
              <a:avLst/>
              <a:gdLst>
                <a:gd name="T0" fmla="*/ 0 w 216"/>
                <a:gd name="T1" fmla="*/ 0 h 330"/>
                <a:gd name="T2" fmla="*/ 37 w 216"/>
                <a:gd name="T3" fmla="*/ 0 h 330"/>
                <a:gd name="T4" fmla="*/ 37 w 216"/>
                <a:gd name="T5" fmla="*/ 219 h 330"/>
                <a:gd name="T6" fmla="*/ 39 w 216"/>
                <a:gd name="T7" fmla="*/ 236 h 330"/>
                <a:gd name="T8" fmla="*/ 41 w 216"/>
                <a:gd name="T9" fmla="*/ 252 h 330"/>
                <a:gd name="T10" fmla="*/ 44 w 216"/>
                <a:gd name="T11" fmla="*/ 266 h 330"/>
                <a:gd name="T12" fmla="*/ 48 w 216"/>
                <a:gd name="T13" fmla="*/ 274 h 330"/>
                <a:gd name="T14" fmla="*/ 58 w 216"/>
                <a:gd name="T15" fmla="*/ 283 h 330"/>
                <a:gd name="T16" fmla="*/ 70 w 216"/>
                <a:gd name="T17" fmla="*/ 289 h 330"/>
                <a:gd name="T18" fmla="*/ 86 w 216"/>
                <a:gd name="T19" fmla="*/ 296 h 330"/>
                <a:gd name="T20" fmla="*/ 108 w 216"/>
                <a:gd name="T21" fmla="*/ 297 h 330"/>
                <a:gd name="T22" fmla="*/ 131 w 216"/>
                <a:gd name="T23" fmla="*/ 294 h 330"/>
                <a:gd name="T24" fmla="*/ 151 w 216"/>
                <a:gd name="T25" fmla="*/ 288 h 330"/>
                <a:gd name="T26" fmla="*/ 164 w 216"/>
                <a:gd name="T27" fmla="*/ 277 h 330"/>
                <a:gd name="T28" fmla="*/ 172 w 216"/>
                <a:gd name="T29" fmla="*/ 261 h 330"/>
                <a:gd name="T30" fmla="*/ 176 w 216"/>
                <a:gd name="T31" fmla="*/ 246 h 330"/>
                <a:gd name="T32" fmla="*/ 176 w 216"/>
                <a:gd name="T33" fmla="*/ 227 h 330"/>
                <a:gd name="T34" fmla="*/ 176 w 216"/>
                <a:gd name="T35" fmla="*/ 0 h 330"/>
                <a:gd name="T36" fmla="*/ 216 w 216"/>
                <a:gd name="T37" fmla="*/ 0 h 330"/>
                <a:gd name="T38" fmla="*/ 216 w 216"/>
                <a:gd name="T39" fmla="*/ 232 h 330"/>
                <a:gd name="T40" fmla="*/ 214 w 216"/>
                <a:gd name="T41" fmla="*/ 257 h 330"/>
                <a:gd name="T42" fmla="*/ 209 w 216"/>
                <a:gd name="T43" fmla="*/ 277 h 330"/>
                <a:gd name="T44" fmla="*/ 201 w 216"/>
                <a:gd name="T45" fmla="*/ 292 h 330"/>
                <a:gd name="T46" fmla="*/ 191 w 216"/>
                <a:gd name="T47" fmla="*/ 305 h 330"/>
                <a:gd name="T48" fmla="*/ 173 w 216"/>
                <a:gd name="T49" fmla="*/ 316 h 330"/>
                <a:gd name="T50" fmla="*/ 155 w 216"/>
                <a:gd name="T51" fmla="*/ 324 h 330"/>
                <a:gd name="T52" fmla="*/ 133 w 216"/>
                <a:gd name="T53" fmla="*/ 328 h 330"/>
                <a:gd name="T54" fmla="*/ 105 w 216"/>
                <a:gd name="T55" fmla="*/ 330 h 330"/>
                <a:gd name="T56" fmla="*/ 78 w 216"/>
                <a:gd name="T57" fmla="*/ 328 h 330"/>
                <a:gd name="T58" fmla="*/ 55 w 216"/>
                <a:gd name="T59" fmla="*/ 322 h 330"/>
                <a:gd name="T60" fmla="*/ 36 w 216"/>
                <a:gd name="T61" fmla="*/ 314 h 330"/>
                <a:gd name="T62" fmla="*/ 22 w 216"/>
                <a:gd name="T63" fmla="*/ 300 h 330"/>
                <a:gd name="T64" fmla="*/ 9 w 216"/>
                <a:gd name="T65" fmla="*/ 283 h 330"/>
                <a:gd name="T66" fmla="*/ 3 w 216"/>
                <a:gd name="T67" fmla="*/ 266 h 330"/>
                <a:gd name="T68" fmla="*/ 0 w 216"/>
                <a:gd name="T69" fmla="*/ 249 h 330"/>
                <a:gd name="T70" fmla="*/ 0 w 216"/>
                <a:gd name="T71" fmla="*/ 233 h 330"/>
                <a:gd name="T72" fmla="*/ 0 w 216"/>
                <a:gd name="T73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6" h="330">
                  <a:moveTo>
                    <a:pt x="0" y="0"/>
                  </a:moveTo>
                  <a:lnTo>
                    <a:pt x="37" y="0"/>
                  </a:lnTo>
                  <a:lnTo>
                    <a:pt x="37" y="219"/>
                  </a:lnTo>
                  <a:lnTo>
                    <a:pt x="39" y="236"/>
                  </a:lnTo>
                  <a:lnTo>
                    <a:pt x="41" y="252"/>
                  </a:lnTo>
                  <a:lnTo>
                    <a:pt x="44" y="266"/>
                  </a:lnTo>
                  <a:lnTo>
                    <a:pt x="48" y="274"/>
                  </a:lnTo>
                  <a:lnTo>
                    <a:pt x="58" y="283"/>
                  </a:lnTo>
                  <a:lnTo>
                    <a:pt x="70" y="289"/>
                  </a:lnTo>
                  <a:lnTo>
                    <a:pt x="86" y="296"/>
                  </a:lnTo>
                  <a:lnTo>
                    <a:pt x="108" y="297"/>
                  </a:lnTo>
                  <a:lnTo>
                    <a:pt x="131" y="294"/>
                  </a:lnTo>
                  <a:lnTo>
                    <a:pt x="151" y="288"/>
                  </a:lnTo>
                  <a:lnTo>
                    <a:pt x="164" y="277"/>
                  </a:lnTo>
                  <a:lnTo>
                    <a:pt x="172" y="261"/>
                  </a:lnTo>
                  <a:lnTo>
                    <a:pt x="176" y="246"/>
                  </a:lnTo>
                  <a:lnTo>
                    <a:pt x="176" y="227"/>
                  </a:lnTo>
                  <a:lnTo>
                    <a:pt x="176" y="0"/>
                  </a:lnTo>
                  <a:lnTo>
                    <a:pt x="216" y="0"/>
                  </a:lnTo>
                  <a:lnTo>
                    <a:pt x="216" y="232"/>
                  </a:lnTo>
                  <a:lnTo>
                    <a:pt x="214" y="257"/>
                  </a:lnTo>
                  <a:lnTo>
                    <a:pt x="209" y="277"/>
                  </a:lnTo>
                  <a:lnTo>
                    <a:pt x="201" y="292"/>
                  </a:lnTo>
                  <a:lnTo>
                    <a:pt x="191" y="305"/>
                  </a:lnTo>
                  <a:lnTo>
                    <a:pt x="173" y="316"/>
                  </a:lnTo>
                  <a:lnTo>
                    <a:pt x="155" y="324"/>
                  </a:lnTo>
                  <a:lnTo>
                    <a:pt x="133" y="328"/>
                  </a:lnTo>
                  <a:lnTo>
                    <a:pt x="105" y="330"/>
                  </a:lnTo>
                  <a:lnTo>
                    <a:pt x="78" y="328"/>
                  </a:lnTo>
                  <a:lnTo>
                    <a:pt x="55" y="322"/>
                  </a:lnTo>
                  <a:lnTo>
                    <a:pt x="36" y="314"/>
                  </a:lnTo>
                  <a:lnTo>
                    <a:pt x="22" y="300"/>
                  </a:lnTo>
                  <a:lnTo>
                    <a:pt x="9" y="283"/>
                  </a:lnTo>
                  <a:lnTo>
                    <a:pt x="3" y="266"/>
                  </a:lnTo>
                  <a:lnTo>
                    <a:pt x="0" y="249"/>
                  </a:lnTo>
                  <a:lnTo>
                    <a:pt x="0" y="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3" name="Freeform 28"/>
            <p:cNvSpPr>
              <a:spLocks/>
            </p:cNvSpPr>
            <p:nvPr/>
          </p:nvSpPr>
          <p:spPr bwMode="auto">
            <a:xfrm>
              <a:off x="1069976" y="5353050"/>
              <a:ext cx="342900" cy="514350"/>
            </a:xfrm>
            <a:custGeom>
              <a:avLst/>
              <a:gdLst>
                <a:gd name="T0" fmla="*/ 0 w 216"/>
                <a:gd name="T1" fmla="*/ 0 h 324"/>
                <a:gd name="T2" fmla="*/ 46 w 216"/>
                <a:gd name="T3" fmla="*/ 0 h 324"/>
                <a:gd name="T4" fmla="*/ 153 w 216"/>
                <a:gd name="T5" fmla="*/ 207 h 324"/>
                <a:gd name="T6" fmla="*/ 163 w 216"/>
                <a:gd name="T7" fmla="*/ 225 h 324"/>
                <a:gd name="T8" fmla="*/ 171 w 216"/>
                <a:gd name="T9" fmla="*/ 244 h 324"/>
                <a:gd name="T10" fmla="*/ 177 w 216"/>
                <a:gd name="T11" fmla="*/ 258 h 324"/>
                <a:gd name="T12" fmla="*/ 182 w 216"/>
                <a:gd name="T13" fmla="*/ 271 h 324"/>
                <a:gd name="T14" fmla="*/ 183 w 216"/>
                <a:gd name="T15" fmla="*/ 275 h 324"/>
                <a:gd name="T16" fmla="*/ 183 w 216"/>
                <a:gd name="T17" fmla="*/ 271 h 324"/>
                <a:gd name="T18" fmla="*/ 183 w 216"/>
                <a:gd name="T19" fmla="*/ 260 h 324"/>
                <a:gd name="T20" fmla="*/ 182 w 216"/>
                <a:gd name="T21" fmla="*/ 242 h 324"/>
                <a:gd name="T22" fmla="*/ 180 w 216"/>
                <a:gd name="T23" fmla="*/ 222 h 324"/>
                <a:gd name="T24" fmla="*/ 180 w 216"/>
                <a:gd name="T25" fmla="*/ 200 h 324"/>
                <a:gd name="T26" fmla="*/ 180 w 216"/>
                <a:gd name="T27" fmla="*/ 177 h 324"/>
                <a:gd name="T28" fmla="*/ 178 w 216"/>
                <a:gd name="T29" fmla="*/ 0 h 324"/>
                <a:gd name="T30" fmla="*/ 216 w 216"/>
                <a:gd name="T31" fmla="*/ 0 h 324"/>
                <a:gd name="T32" fmla="*/ 216 w 216"/>
                <a:gd name="T33" fmla="*/ 324 h 324"/>
                <a:gd name="T34" fmla="*/ 175 w 216"/>
                <a:gd name="T35" fmla="*/ 324 h 324"/>
                <a:gd name="T36" fmla="*/ 72 w 216"/>
                <a:gd name="T37" fmla="*/ 125 h 324"/>
                <a:gd name="T38" fmla="*/ 61 w 216"/>
                <a:gd name="T39" fmla="*/ 106 h 324"/>
                <a:gd name="T40" fmla="*/ 54 w 216"/>
                <a:gd name="T41" fmla="*/ 88 h 324"/>
                <a:gd name="T42" fmla="*/ 46 w 216"/>
                <a:gd name="T43" fmla="*/ 72 h 324"/>
                <a:gd name="T44" fmla="*/ 39 w 216"/>
                <a:gd name="T45" fmla="*/ 60 h 324"/>
                <a:gd name="T46" fmla="*/ 36 w 216"/>
                <a:gd name="T47" fmla="*/ 52 h 324"/>
                <a:gd name="T48" fmla="*/ 35 w 216"/>
                <a:gd name="T49" fmla="*/ 49 h 324"/>
                <a:gd name="T50" fmla="*/ 35 w 216"/>
                <a:gd name="T51" fmla="*/ 53 h 324"/>
                <a:gd name="T52" fmla="*/ 36 w 216"/>
                <a:gd name="T53" fmla="*/ 67 h 324"/>
                <a:gd name="T54" fmla="*/ 38 w 216"/>
                <a:gd name="T55" fmla="*/ 88 h 324"/>
                <a:gd name="T56" fmla="*/ 38 w 216"/>
                <a:gd name="T57" fmla="*/ 111 h 324"/>
                <a:gd name="T58" fmla="*/ 39 w 216"/>
                <a:gd name="T59" fmla="*/ 136 h 324"/>
                <a:gd name="T60" fmla="*/ 41 w 216"/>
                <a:gd name="T61" fmla="*/ 324 h 324"/>
                <a:gd name="T62" fmla="*/ 0 w 216"/>
                <a:gd name="T63" fmla="*/ 324 h 324"/>
                <a:gd name="T64" fmla="*/ 0 w 216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6" h="324">
                  <a:moveTo>
                    <a:pt x="0" y="0"/>
                  </a:moveTo>
                  <a:lnTo>
                    <a:pt x="46" y="0"/>
                  </a:lnTo>
                  <a:lnTo>
                    <a:pt x="153" y="207"/>
                  </a:lnTo>
                  <a:lnTo>
                    <a:pt x="163" y="225"/>
                  </a:lnTo>
                  <a:lnTo>
                    <a:pt x="171" y="244"/>
                  </a:lnTo>
                  <a:lnTo>
                    <a:pt x="177" y="258"/>
                  </a:lnTo>
                  <a:lnTo>
                    <a:pt x="182" y="271"/>
                  </a:lnTo>
                  <a:lnTo>
                    <a:pt x="183" y="275"/>
                  </a:lnTo>
                  <a:lnTo>
                    <a:pt x="183" y="271"/>
                  </a:lnTo>
                  <a:lnTo>
                    <a:pt x="183" y="260"/>
                  </a:lnTo>
                  <a:lnTo>
                    <a:pt x="182" y="242"/>
                  </a:lnTo>
                  <a:lnTo>
                    <a:pt x="180" y="222"/>
                  </a:lnTo>
                  <a:lnTo>
                    <a:pt x="180" y="200"/>
                  </a:lnTo>
                  <a:lnTo>
                    <a:pt x="180" y="177"/>
                  </a:lnTo>
                  <a:lnTo>
                    <a:pt x="178" y="0"/>
                  </a:lnTo>
                  <a:lnTo>
                    <a:pt x="216" y="0"/>
                  </a:lnTo>
                  <a:lnTo>
                    <a:pt x="216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4" y="88"/>
                  </a:lnTo>
                  <a:lnTo>
                    <a:pt x="46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5" y="49"/>
                  </a:lnTo>
                  <a:lnTo>
                    <a:pt x="35" y="53"/>
                  </a:lnTo>
                  <a:lnTo>
                    <a:pt x="36" y="67"/>
                  </a:lnTo>
                  <a:lnTo>
                    <a:pt x="38" y="88"/>
                  </a:lnTo>
                  <a:lnTo>
                    <a:pt x="38" y="111"/>
                  </a:lnTo>
                  <a:lnTo>
                    <a:pt x="39" y="136"/>
                  </a:lnTo>
                  <a:lnTo>
                    <a:pt x="41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4" name="Rectangle 29"/>
            <p:cNvSpPr>
              <a:spLocks noChangeArrowheads="1"/>
            </p:cNvSpPr>
            <p:nvPr/>
          </p:nvSpPr>
          <p:spPr bwMode="auto">
            <a:xfrm>
              <a:off x="1557338" y="5353050"/>
              <a:ext cx="58738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5" name="Freeform 30"/>
            <p:cNvSpPr>
              <a:spLocks/>
            </p:cNvSpPr>
            <p:nvPr/>
          </p:nvSpPr>
          <p:spPr bwMode="auto">
            <a:xfrm>
              <a:off x="1698626" y="5353050"/>
              <a:ext cx="407988" cy="514350"/>
            </a:xfrm>
            <a:custGeom>
              <a:avLst/>
              <a:gdLst>
                <a:gd name="T0" fmla="*/ 0 w 257"/>
                <a:gd name="T1" fmla="*/ 0 h 324"/>
                <a:gd name="T2" fmla="*/ 42 w 257"/>
                <a:gd name="T3" fmla="*/ 0 h 324"/>
                <a:gd name="T4" fmla="*/ 110 w 257"/>
                <a:gd name="T5" fmla="*/ 210 h 324"/>
                <a:gd name="T6" fmla="*/ 117 w 257"/>
                <a:gd name="T7" fmla="*/ 232 h 324"/>
                <a:gd name="T8" fmla="*/ 123 w 257"/>
                <a:gd name="T9" fmla="*/ 252 h 324"/>
                <a:gd name="T10" fmla="*/ 126 w 257"/>
                <a:gd name="T11" fmla="*/ 271 h 324"/>
                <a:gd name="T12" fmla="*/ 129 w 257"/>
                <a:gd name="T13" fmla="*/ 282 h 324"/>
                <a:gd name="T14" fmla="*/ 131 w 257"/>
                <a:gd name="T15" fmla="*/ 272 h 324"/>
                <a:gd name="T16" fmla="*/ 135 w 257"/>
                <a:gd name="T17" fmla="*/ 258 h 324"/>
                <a:gd name="T18" fmla="*/ 142 w 257"/>
                <a:gd name="T19" fmla="*/ 238 h 324"/>
                <a:gd name="T20" fmla="*/ 150 w 257"/>
                <a:gd name="T21" fmla="*/ 214 h 324"/>
                <a:gd name="T22" fmla="*/ 218 w 257"/>
                <a:gd name="T23" fmla="*/ 0 h 324"/>
                <a:gd name="T24" fmla="*/ 257 w 257"/>
                <a:gd name="T25" fmla="*/ 0 h 324"/>
                <a:gd name="T26" fmla="*/ 146 w 257"/>
                <a:gd name="T27" fmla="*/ 324 h 324"/>
                <a:gd name="T28" fmla="*/ 109 w 257"/>
                <a:gd name="T29" fmla="*/ 324 h 324"/>
                <a:gd name="T30" fmla="*/ 0 w 257"/>
                <a:gd name="T3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7" h="324">
                  <a:moveTo>
                    <a:pt x="0" y="0"/>
                  </a:moveTo>
                  <a:lnTo>
                    <a:pt x="42" y="0"/>
                  </a:lnTo>
                  <a:lnTo>
                    <a:pt x="110" y="210"/>
                  </a:lnTo>
                  <a:lnTo>
                    <a:pt x="117" y="232"/>
                  </a:lnTo>
                  <a:lnTo>
                    <a:pt x="123" y="252"/>
                  </a:lnTo>
                  <a:lnTo>
                    <a:pt x="126" y="271"/>
                  </a:lnTo>
                  <a:lnTo>
                    <a:pt x="129" y="282"/>
                  </a:lnTo>
                  <a:lnTo>
                    <a:pt x="131" y="272"/>
                  </a:lnTo>
                  <a:lnTo>
                    <a:pt x="135" y="258"/>
                  </a:lnTo>
                  <a:lnTo>
                    <a:pt x="142" y="238"/>
                  </a:lnTo>
                  <a:lnTo>
                    <a:pt x="150" y="214"/>
                  </a:lnTo>
                  <a:lnTo>
                    <a:pt x="218" y="0"/>
                  </a:lnTo>
                  <a:lnTo>
                    <a:pt x="257" y="0"/>
                  </a:lnTo>
                  <a:lnTo>
                    <a:pt x="146" y="324"/>
                  </a:lnTo>
                  <a:lnTo>
                    <a:pt x="109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6" name="Freeform 31"/>
            <p:cNvSpPr>
              <a:spLocks/>
            </p:cNvSpPr>
            <p:nvPr/>
          </p:nvSpPr>
          <p:spPr bwMode="auto">
            <a:xfrm>
              <a:off x="2190751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7 w 182"/>
                <a:gd name="T3" fmla="*/ 0 h 324"/>
                <a:gd name="T4" fmla="*/ 172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7" y="0"/>
                  </a:lnTo>
                  <a:lnTo>
                    <a:pt x="172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7" name="Freeform 32"/>
            <p:cNvSpPr>
              <a:spLocks noEditPoints="1"/>
            </p:cNvSpPr>
            <p:nvPr/>
          </p:nvSpPr>
          <p:spPr bwMode="auto">
            <a:xfrm>
              <a:off x="2581276" y="5353050"/>
              <a:ext cx="323850" cy="514350"/>
            </a:xfrm>
            <a:custGeom>
              <a:avLst/>
              <a:gdLst>
                <a:gd name="T0" fmla="*/ 39 w 204"/>
                <a:gd name="T1" fmla="*/ 33 h 324"/>
                <a:gd name="T2" fmla="*/ 39 w 204"/>
                <a:gd name="T3" fmla="*/ 153 h 324"/>
                <a:gd name="T4" fmla="*/ 73 w 204"/>
                <a:gd name="T5" fmla="*/ 153 h 324"/>
                <a:gd name="T6" fmla="*/ 98 w 204"/>
                <a:gd name="T7" fmla="*/ 152 h 324"/>
                <a:gd name="T8" fmla="*/ 117 w 204"/>
                <a:gd name="T9" fmla="*/ 147 h 324"/>
                <a:gd name="T10" fmla="*/ 131 w 204"/>
                <a:gd name="T11" fmla="*/ 138 h 324"/>
                <a:gd name="T12" fmla="*/ 140 w 204"/>
                <a:gd name="T13" fmla="*/ 125 h 324"/>
                <a:gd name="T14" fmla="*/ 146 w 204"/>
                <a:gd name="T15" fmla="*/ 108 h 324"/>
                <a:gd name="T16" fmla="*/ 148 w 204"/>
                <a:gd name="T17" fmla="*/ 89 h 324"/>
                <a:gd name="T18" fmla="*/ 143 w 204"/>
                <a:gd name="T19" fmla="*/ 67 h 324"/>
                <a:gd name="T20" fmla="*/ 132 w 204"/>
                <a:gd name="T21" fmla="*/ 50 h 324"/>
                <a:gd name="T22" fmla="*/ 117 w 204"/>
                <a:gd name="T23" fmla="*/ 39 h 324"/>
                <a:gd name="T24" fmla="*/ 98 w 204"/>
                <a:gd name="T25" fmla="*/ 35 h 324"/>
                <a:gd name="T26" fmla="*/ 76 w 204"/>
                <a:gd name="T27" fmla="*/ 33 h 324"/>
                <a:gd name="T28" fmla="*/ 39 w 204"/>
                <a:gd name="T29" fmla="*/ 33 h 324"/>
                <a:gd name="T30" fmla="*/ 0 w 204"/>
                <a:gd name="T31" fmla="*/ 0 h 324"/>
                <a:gd name="T32" fmla="*/ 75 w 204"/>
                <a:gd name="T33" fmla="*/ 0 h 324"/>
                <a:gd name="T34" fmla="*/ 104 w 204"/>
                <a:gd name="T35" fmla="*/ 2 h 324"/>
                <a:gd name="T36" fmla="*/ 126 w 204"/>
                <a:gd name="T37" fmla="*/ 6 h 324"/>
                <a:gd name="T38" fmla="*/ 143 w 204"/>
                <a:gd name="T39" fmla="*/ 13 h 324"/>
                <a:gd name="T40" fmla="*/ 156 w 204"/>
                <a:gd name="T41" fmla="*/ 20 h 324"/>
                <a:gd name="T42" fmla="*/ 168 w 204"/>
                <a:gd name="T43" fmla="*/ 31 h 324"/>
                <a:gd name="T44" fmla="*/ 178 w 204"/>
                <a:gd name="T45" fmla="*/ 47 h 324"/>
                <a:gd name="T46" fmla="*/ 185 w 204"/>
                <a:gd name="T47" fmla="*/ 66 h 324"/>
                <a:gd name="T48" fmla="*/ 189 w 204"/>
                <a:gd name="T49" fmla="*/ 89 h 324"/>
                <a:gd name="T50" fmla="*/ 185 w 204"/>
                <a:gd name="T51" fmla="*/ 114 h 324"/>
                <a:gd name="T52" fmla="*/ 178 w 204"/>
                <a:gd name="T53" fmla="*/ 136 h 324"/>
                <a:gd name="T54" fmla="*/ 165 w 204"/>
                <a:gd name="T55" fmla="*/ 153 h 324"/>
                <a:gd name="T56" fmla="*/ 148 w 204"/>
                <a:gd name="T57" fmla="*/ 167 h 324"/>
                <a:gd name="T58" fmla="*/ 126 w 204"/>
                <a:gd name="T59" fmla="*/ 175 h 324"/>
                <a:gd name="T60" fmla="*/ 103 w 204"/>
                <a:gd name="T61" fmla="*/ 178 h 324"/>
                <a:gd name="T62" fmla="*/ 98 w 204"/>
                <a:gd name="T63" fmla="*/ 178 h 324"/>
                <a:gd name="T64" fmla="*/ 112 w 204"/>
                <a:gd name="T65" fmla="*/ 191 h 324"/>
                <a:gd name="T66" fmla="*/ 123 w 204"/>
                <a:gd name="T67" fmla="*/ 203 h 324"/>
                <a:gd name="T68" fmla="*/ 131 w 204"/>
                <a:gd name="T69" fmla="*/ 214 h 324"/>
                <a:gd name="T70" fmla="*/ 137 w 204"/>
                <a:gd name="T71" fmla="*/ 224 h 324"/>
                <a:gd name="T72" fmla="*/ 145 w 204"/>
                <a:gd name="T73" fmla="*/ 236 h 324"/>
                <a:gd name="T74" fmla="*/ 156 w 204"/>
                <a:gd name="T75" fmla="*/ 250 h 324"/>
                <a:gd name="T76" fmla="*/ 167 w 204"/>
                <a:gd name="T77" fmla="*/ 267 h 324"/>
                <a:gd name="T78" fmla="*/ 178 w 204"/>
                <a:gd name="T79" fmla="*/ 285 h 324"/>
                <a:gd name="T80" fmla="*/ 189 w 204"/>
                <a:gd name="T81" fmla="*/ 300 h 324"/>
                <a:gd name="T82" fmla="*/ 196 w 204"/>
                <a:gd name="T83" fmla="*/ 313 h 324"/>
                <a:gd name="T84" fmla="*/ 203 w 204"/>
                <a:gd name="T85" fmla="*/ 321 h 324"/>
                <a:gd name="T86" fmla="*/ 204 w 204"/>
                <a:gd name="T87" fmla="*/ 324 h 324"/>
                <a:gd name="T88" fmla="*/ 156 w 204"/>
                <a:gd name="T89" fmla="*/ 324 h 324"/>
                <a:gd name="T90" fmla="*/ 148 w 204"/>
                <a:gd name="T91" fmla="*/ 308 h 324"/>
                <a:gd name="T92" fmla="*/ 135 w 204"/>
                <a:gd name="T93" fmla="*/ 286 h 324"/>
                <a:gd name="T94" fmla="*/ 118 w 204"/>
                <a:gd name="T95" fmla="*/ 261 h 324"/>
                <a:gd name="T96" fmla="*/ 98 w 204"/>
                <a:gd name="T97" fmla="*/ 232 h 324"/>
                <a:gd name="T98" fmla="*/ 73 w 204"/>
                <a:gd name="T99" fmla="*/ 199 h 324"/>
                <a:gd name="T100" fmla="*/ 62 w 204"/>
                <a:gd name="T101" fmla="*/ 186 h 324"/>
                <a:gd name="T102" fmla="*/ 51 w 204"/>
                <a:gd name="T103" fmla="*/ 180 h 324"/>
                <a:gd name="T104" fmla="*/ 37 w 204"/>
                <a:gd name="T105" fmla="*/ 178 h 324"/>
                <a:gd name="T106" fmla="*/ 37 w 204"/>
                <a:gd name="T107" fmla="*/ 324 h 324"/>
                <a:gd name="T108" fmla="*/ 0 w 204"/>
                <a:gd name="T109" fmla="*/ 324 h 324"/>
                <a:gd name="T110" fmla="*/ 0 w 204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4" h="324">
                  <a:moveTo>
                    <a:pt x="39" y="33"/>
                  </a:moveTo>
                  <a:lnTo>
                    <a:pt x="39" y="153"/>
                  </a:lnTo>
                  <a:lnTo>
                    <a:pt x="73" y="153"/>
                  </a:lnTo>
                  <a:lnTo>
                    <a:pt x="98" y="152"/>
                  </a:lnTo>
                  <a:lnTo>
                    <a:pt x="117" y="147"/>
                  </a:lnTo>
                  <a:lnTo>
                    <a:pt x="131" y="138"/>
                  </a:lnTo>
                  <a:lnTo>
                    <a:pt x="140" y="125"/>
                  </a:lnTo>
                  <a:lnTo>
                    <a:pt x="146" y="108"/>
                  </a:lnTo>
                  <a:lnTo>
                    <a:pt x="148" y="89"/>
                  </a:lnTo>
                  <a:lnTo>
                    <a:pt x="143" y="67"/>
                  </a:lnTo>
                  <a:lnTo>
                    <a:pt x="132" y="50"/>
                  </a:lnTo>
                  <a:lnTo>
                    <a:pt x="117" y="39"/>
                  </a:lnTo>
                  <a:lnTo>
                    <a:pt x="98" y="35"/>
                  </a:lnTo>
                  <a:lnTo>
                    <a:pt x="76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5" y="0"/>
                  </a:lnTo>
                  <a:lnTo>
                    <a:pt x="104" y="2"/>
                  </a:lnTo>
                  <a:lnTo>
                    <a:pt x="126" y="6"/>
                  </a:lnTo>
                  <a:lnTo>
                    <a:pt x="143" y="13"/>
                  </a:lnTo>
                  <a:lnTo>
                    <a:pt x="156" y="20"/>
                  </a:lnTo>
                  <a:lnTo>
                    <a:pt x="168" y="31"/>
                  </a:lnTo>
                  <a:lnTo>
                    <a:pt x="178" y="47"/>
                  </a:lnTo>
                  <a:lnTo>
                    <a:pt x="185" y="66"/>
                  </a:lnTo>
                  <a:lnTo>
                    <a:pt x="189" y="89"/>
                  </a:lnTo>
                  <a:lnTo>
                    <a:pt x="185" y="114"/>
                  </a:lnTo>
                  <a:lnTo>
                    <a:pt x="178" y="136"/>
                  </a:lnTo>
                  <a:lnTo>
                    <a:pt x="165" y="153"/>
                  </a:lnTo>
                  <a:lnTo>
                    <a:pt x="148" y="167"/>
                  </a:lnTo>
                  <a:lnTo>
                    <a:pt x="126" y="175"/>
                  </a:lnTo>
                  <a:lnTo>
                    <a:pt x="103" y="178"/>
                  </a:lnTo>
                  <a:lnTo>
                    <a:pt x="98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5" y="236"/>
                  </a:lnTo>
                  <a:lnTo>
                    <a:pt x="156" y="250"/>
                  </a:lnTo>
                  <a:lnTo>
                    <a:pt x="167" y="267"/>
                  </a:lnTo>
                  <a:lnTo>
                    <a:pt x="178" y="285"/>
                  </a:lnTo>
                  <a:lnTo>
                    <a:pt x="189" y="300"/>
                  </a:lnTo>
                  <a:lnTo>
                    <a:pt x="196" y="313"/>
                  </a:lnTo>
                  <a:lnTo>
                    <a:pt x="203" y="321"/>
                  </a:lnTo>
                  <a:lnTo>
                    <a:pt x="204" y="324"/>
                  </a:lnTo>
                  <a:lnTo>
                    <a:pt x="156" y="324"/>
                  </a:lnTo>
                  <a:lnTo>
                    <a:pt x="148" y="308"/>
                  </a:lnTo>
                  <a:lnTo>
                    <a:pt x="135" y="286"/>
                  </a:lnTo>
                  <a:lnTo>
                    <a:pt x="118" y="261"/>
                  </a:lnTo>
                  <a:lnTo>
                    <a:pt x="98" y="232"/>
                  </a:lnTo>
                  <a:lnTo>
                    <a:pt x="73" y="199"/>
                  </a:lnTo>
                  <a:lnTo>
                    <a:pt x="62" y="186"/>
                  </a:lnTo>
                  <a:lnTo>
                    <a:pt x="51" y="180"/>
                  </a:lnTo>
                  <a:lnTo>
                    <a:pt x="37" y="178"/>
                  </a:lnTo>
                  <a:lnTo>
                    <a:pt x="37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8" name="Freeform 33"/>
            <p:cNvSpPr>
              <a:spLocks/>
            </p:cNvSpPr>
            <p:nvPr/>
          </p:nvSpPr>
          <p:spPr bwMode="auto">
            <a:xfrm>
              <a:off x="2967038" y="5343525"/>
              <a:ext cx="349250" cy="533400"/>
            </a:xfrm>
            <a:custGeom>
              <a:avLst/>
              <a:gdLst>
                <a:gd name="T0" fmla="*/ 114 w 220"/>
                <a:gd name="T1" fmla="*/ 0 h 336"/>
                <a:gd name="T2" fmla="*/ 149 w 220"/>
                <a:gd name="T3" fmla="*/ 3 h 336"/>
                <a:gd name="T4" fmla="*/ 181 w 220"/>
                <a:gd name="T5" fmla="*/ 12 h 336"/>
                <a:gd name="T6" fmla="*/ 213 w 220"/>
                <a:gd name="T7" fmla="*/ 31 h 336"/>
                <a:gd name="T8" fmla="*/ 195 w 220"/>
                <a:gd name="T9" fmla="*/ 58 h 336"/>
                <a:gd name="T10" fmla="*/ 174 w 220"/>
                <a:gd name="T11" fmla="*/ 45 h 336"/>
                <a:gd name="T12" fmla="*/ 155 w 220"/>
                <a:gd name="T13" fmla="*/ 37 h 336"/>
                <a:gd name="T14" fmla="*/ 136 w 220"/>
                <a:gd name="T15" fmla="*/ 33 h 336"/>
                <a:gd name="T16" fmla="*/ 116 w 220"/>
                <a:gd name="T17" fmla="*/ 31 h 336"/>
                <a:gd name="T18" fmla="*/ 94 w 220"/>
                <a:gd name="T19" fmla="*/ 33 h 336"/>
                <a:gd name="T20" fmla="*/ 75 w 220"/>
                <a:gd name="T21" fmla="*/ 41 h 336"/>
                <a:gd name="T22" fmla="*/ 63 w 220"/>
                <a:gd name="T23" fmla="*/ 51 h 336"/>
                <a:gd name="T24" fmla="*/ 55 w 220"/>
                <a:gd name="T25" fmla="*/ 66 h 336"/>
                <a:gd name="T26" fmla="*/ 52 w 220"/>
                <a:gd name="T27" fmla="*/ 84 h 336"/>
                <a:gd name="T28" fmla="*/ 55 w 220"/>
                <a:gd name="T29" fmla="*/ 102 h 336"/>
                <a:gd name="T30" fmla="*/ 64 w 220"/>
                <a:gd name="T31" fmla="*/ 116 h 336"/>
                <a:gd name="T32" fmla="*/ 81 w 220"/>
                <a:gd name="T33" fmla="*/ 128 h 336"/>
                <a:gd name="T34" fmla="*/ 105 w 220"/>
                <a:gd name="T35" fmla="*/ 137 h 336"/>
                <a:gd name="T36" fmla="*/ 142 w 220"/>
                <a:gd name="T37" fmla="*/ 148 h 336"/>
                <a:gd name="T38" fmla="*/ 167 w 220"/>
                <a:gd name="T39" fmla="*/ 158 h 336"/>
                <a:gd name="T40" fmla="*/ 186 w 220"/>
                <a:gd name="T41" fmla="*/ 169 h 336"/>
                <a:gd name="T42" fmla="*/ 200 w 220"/>
                <a:gd name="T43" fmla="*/ 181 h 336"/>
                <a:gd name="T44" fmla="*/ 211 w 220"/>
                <a:gd name="T45" fmla="*/ 198 h 336"/>
                <a:gd name="T46" fmla="*/ 219 w 220"/>
                <a:gd name="T47" fmla="*/ 219 h 336"/>
                <a:gd name="T48" fmla="*/ 220 w 220"/>
                <a:gd name="T49" fmla="*/ 239 h 336"/>
                <a:gd name="T50" fmla="*/ 217 w 220"/>
                <a:gd name="T51" fmla="*/ 261 h 336"/>
                <a:gd name="T52" fmla="*/ 210 w 220"/>
                <a:gd name="T53" fmla="*/ 283 h 336"/>
                <a:gd name="T54" fmla="*/ 195 w 220"/>
                <a:gd name="T55" fmla="*/ 302 h 336"/>
                <a:gd name="T56" fmla="*/ 177 w 220"/>
                <a:gd name="T57" fmla="*/ 317 h 336"/>
                <a:gd name="T58" fmla="*/ 155 w 220"/>
                <a:gd name="T59" fmla="*/ 328 h 336"/>
                <a:gd name="T60" fmla="*/ 131 w 220"/>
                <a:gd name="T61" fmla="*/ 334 h 336"/>
                <a:gd name="T62" fmla="*/ 103 w 220"/>
                <a:gd name="T63" fmla="*/ 336 h 336"/>
                <a:gd name="T64" fmla="*/ 66 w 220"/>
                <a:gd name="T65" fmla="*/ 333 h 336"/>
                <a:gd name="T66" fmla="*/ 31 w 220"/>
                <a:gd name="T67" fmla="*/ 323 h 336"/>
                <a:gd name="T68" fmla="*/ 0 w 220"/>
                <a:gd name="T69" fmla="*/ 308 h 336"/>
                <a:gd name="T70" fmla="*/ 17 w 220"/>
                <a:gd name="T71" fmla="*/ 277 h 336"/>
                <a:gd name="T72" fmla="*/ 44 w 220"/>
                <a:gd name="T73" fmla="*/ 292 h 336"/>
                <a:gd name="T74" fmla="*/ 72 w 220"/>
                <a:gd name="T75" fmla="*/ 302 h 336"/>
                <a:gd name="T76" fmla="*/ 103 w 220"/>
                <a:gd name="T77" fmla="*/ 305 h 336"/>
                <a:gd name="T78" fmla="*/ 125 w 220"/>
                <a:gd name="T79" fmla="*/ 303 h 336"/>
                <a:gd name="T80" fmla="*/ 141 w 220"/>
                <a:gd name="T81" fmla="*/ 298 h 336"/>
                <a:gd name="T82" fmla="*/ 155 w 220"/>
                <a:gd name="T83" fmla="*/ 291 h 336"/>
                <a:gd name="T84" fmla="*/ 167 w 220"/>
                <a:gd name="T85" fmla="*/ 278 h 336"/>
                <a:gd name="T86" fmla="*/ 175 w 220"/>
                <a:gd name="T87" fmla="*/ 263 h 336"/>
                <a:gd name="T88" fmla="*/ 178 w 220"/>
                <a:gd name="T89" fmla="*/ 244 h 336"/>
                <a:gd name="T90" fmla="*/ 175 w 220"/>
                <a:gd name="T91" fmla="*/ 225 h 336"/>
                <a:gd name="T92" fmla="*/ 164 w 220"/>
                <a:gd name="T93" fmla="*/ 208 h 336"/>
                <a:gd name="T94" fmla="*/ 145 w 220"/>
                <a:gd name="T95" fmla="*/ 194 h 336"/>
                <a:gd name="T96" fmla="*/ 120 w 220"/>
                <a:gd name="T97" fmla="*/ 184 h 336"/>
                <a:gd name="T98" fmla="*/ 88 w 220"/>
                <a:gd name="T99" fmla="*/ 173 h 336"/>
                <a:gd name="T100" fmla="*/ 63 w 220"/>
                <a:gd name="T101" fmla="*/ 166 h 336"/>
                <a:gd name="T102" fmla="*/ 44 w 220"/>
                <a:gd name="T103" fmla="*/ 156 h 336"/>
                <a:gd name="T104" fmla="*/ 30 w 220"/>
                <a:gd name="T105" fmla="*/ 145 h 336"/>
                <a:gd name="T106" fmla="*/ 19 w 220"/>
                <a:gd name="T107" fmla="*/ 130 h 336"/>
                <a:gd name="T108" fmla="*/ 11 w 220"/>
                <a:gd name="T109" fmla="*/ 112 h 336"/>
                <a:gd name="T110" fmla="*/ 10 w 220"/>
                <a:gd name="T111" fmla="*/ 92 h 336"/>
                <a:gd name="T112" fmla="*/ 13 w 220"/>
                <a:gd name="T113" fmla="*/ 66 h 336"/>
                <a:gd name="T114" fmla="*/ 22 w 220"/>
                <a:gd name="T115" fmla="*/ 44 h 336"/>
                <a:gd name="T116" fmla="*/ 38 w 220"/>
                <a:gd name="T117" fmla="*/ 25 h 336"/>
                <a:gd name="T118" fmla="*/ 60 w 220"/>
                <a:gd name="T119" fmla="*/ 11 h 336"/>
                <a:gd name="T120" fmla="*/ 85 w 220"/>
                <a:gd name="T121" fmla="*/ 3 h 336"/>
                <a:gd name="T122" fmla="*/ 114 w 220"/>
                <a:gd name="T12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0" h="336">
                  <a:moveTo>
                    <a:pt x="114" y="0"/>
                  </a:moveTo>
                  <a:lnTo>
                    <a:pt x="149" y="3"/>
                  </a:lnTo>
                  <a:lnTo>
                    <a:pt x="181" y="12"/>
                  </a:lnTo>
                  <a:lnTo>
                    <a:pt x="213" y="31"/>
                  </a:lnTo>
                  <a:lnTo>
                    <a:pt x="195" y="58"/>
                  </a:lnTo>
                  <a:lnTo>
                    <a:pt x="174" y="45"/>
                  </a:lnTo>
                  <a:lnTo>
                    <a:pt x="155" y="37"/>
                  </a:lnTo>
                  <a:lnTo>
                    <a:pt x="136" y="33"/>
                  </a:lnTo>
                  <a:lnTo>
                    <a:pt x="116" y="31"/>
                  </a:lnTo>
                  <a:lnTo>
                    <a:pt x="94" y="33"/>
                  </a:lnTo>
                  <a:lnTo>
                    <a:pt x="75" y="41"/>
                  </a:lnTo>
                  <a:lnTo>
                    <a:pt x="63" y="51"/>
                  </a:lnTo>
                  <a:lnTo>
                    <a:pt x="55" y="66"/>
                  </a:lnTo>
                  <a:lnTo>
                    <a:pt x="52" y="84"/>
                  </a:lnTo>
                  <a:lnTo>
                    <a:pt x="55" y="102"/>
                  </a:lnTo>
                  <a:lnTo>
                    <a:pt x="64" y="116"/>
                  </a:lnTo>
                  <a:lnTo>
                    <a:pt x="81" y="128"/>
                  </a:lnTo>
                  <a:lnTo>
                    <a:pt x="105" y="137"/>
                  </a:lnTo>
                  <a:lnTo>
                    <a:pt x="142" y="148"/>
                  </a:lnTo>
                  <a:lnTo>
                    <a:pt x="167" y="158"/>
                  </a:lnTo>
                  <a:lnTo>
                    <a:pt x="186" y="169"/>
                  </a:lnTo>
                  <a:lnTo>
                    <a:pt x="200" y="181"/>
                  </a:lnTo>
                  <a:lnTo>
                    <a:pt x="211" y="198"/>
                  </a:lnTo>
                  <a:lnTo>
                    <a:pt x="219" y="219"/>
                  </a:lnTo>
                  <a:lnTo>
                    <a:pt x="220" y="239"/>
                  </a:lnTo>
                  <a:lnTo>
                    <a:pt x="217" y="261"/>
                  </a:lnTo>
                  <a:lnTo>
                    <a:pt x="210" y="283"/>
                  </a:lnTo>
                  <a:lnTo>
                    <a:pt x="195" y="302"/>
                  </a:lnTo>
                  <a:lnTo>
                    <a:pt x="177" y="317"/>
                  </a:lnTo>
                  <a:lnTo>
                    <a:pt x="155" y="328"/>
                  </a:lnTo>
                  <a:lnTo>
                    <a:pt x="131" y="334"/>
                  </a:lnTo>
                  <a:lnTo>
                    <a:pt x="103" y="336"/>
                  </a:lnTo>
                  <a:lnTo>
                    <a:pt x="66" y="333"/>
                  </a:lnTo>
                  <a:lnTo>
                    <a:pt x="31" y="323"/>
                  </a:lnTo>
                  <a:lnTo>
                    <a:pt x="0" y="308"/>
                  </a:lnTo>
                  <a:lnTo>
                    <a:pt x="17" y="277"/>
                  </a:lnTo>
                  <a:lnTo>
                    <a:pt x="44" y="292"/>
                  </a:lnTo>
                  <a:lnTo>
                    <a:pt x="72" y="302"/>
                  </a:lnTo>
                  <a:lnTo>
                    <a:pt x="103" y="305"/>
                  </a:lnTo>
                  <a:lnTo>
                    <a:pt x="125" y="303"/>
                  </a:lnTo>
                  <a:lnTo>
                    <a:pt x="141" y="298"/>
                  </a:lnTo>
                  <a:lnTo>
                    <a:pt x="155" y="291"/>
                  </a:lnTo>
                  <a:lnTo>
                    <a:pt x="167" y="278"/>
                  </a:lnTo>
                  <a:lnTo>
                    <a:pt x="175" y="263"/>
                  </a:lnTo>
                  <a:lnTo>
                    <a:pt x="178" y="244"/>
                  </a:lnTo>
                  <a:lnTo>
                    <a:pt x="175" y="225"/>
                  </a:lnTo>
                  <a:lnTo>
                    <a:pt x="164" y="208"/>
                  </a:lnTo>
                  <a:lnTo>
                    <a:pt x="145" y="194"/>
                  </a:lnTo>
                  <a:lnTo>
                    <a:pt x="120" y="184"/>
                  </a:lnTo>
                  <a:lnTo>
                    <a:pt x="88" y="173"/>
                  </a:lnTo>
                  <a:lnTo>
                    <a:pt x="63" y="166"/>
                  </a:lnTo>
                  <a:lnTo>
                    <a:pt x="44" y="156"/>
                  </a:lnTo>
                  <a:lnTo>
                    <a:pt x="30" y="145"/>
                  </a:lnTo>
                  <a:lnTo>
                    <a:pt x="19" y="130"/>
                  </a:lnTo>
                  <a:lnTo>
                    <a:pt x="11" y="112"/>
                  </a:lnTo>
                  <a:lnTo>
                    <a:pt x="10" y="92"/>
                  </a:lnTo>
                  <a:lnTo>
                    <a:pt x="13" y="66"/>
                  </a:lnTo>
                  <a:lnTo>
                    <a:pt x="22" y="44"/>
                  </a:lnTo>
                  <a:lnTo>
                    <a:pt x="38" y="25"/>
                  </a:lnTo>
                  <a:lnTo>
                    <a:pt x="60" y="11"/>
                  </a:lnTo>
                  <a:lnTo>
                    <a:pt x="85" y="3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9" name="Rectangle 34"/>
            <p:cNvSpPr>
              <a:spLocks noChangeArrowheads="1"/>
            </p:cNvSpPr>
            <p:nvPr/>
          </p:nvSpPr>
          <p:spPr bwMode="auto">
            <a:xfrm>
              <a:off x="3430588" y="5353050"/>
              <a:ext cx="60325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0" name="Freeform 35"/>
            <p:cNvSpPr>
              <a:spLocks/>
            </p:cNvSpPr>
            <p:nvPr/>
          </p:nvSpPr>
          <p:spPr bwMode="auto">
            <a:xfrm>
              <a:off x="3579813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1" name="Freeform 36"/>
            <p:cNvSpPr>
              <a:spLocks noEditPoints="1"/>
            </p:cNvSpPr>
            <p:nvPr/>
          </p:nvSpPr>
          <p:spPr bwMode="auto">
            <a:xfrm>
              <a:off x="3889376" y="5243513"/>
              <a:ext cx="422275" cy="623888"/>
            </a:xfrm>
            <a:custGeom>
              <a:avLst/>
              <a:gdLst>
                <a:gd name="T0" fmla="*/ 133 w 266"/>
                <a:gd name="T1" fmla="*/ 104 h 393"/>
                <a:gd name="T2" fmla="*/ 81 w 266"/>
                <a:gd name="T3" fmla="*/ 261 h 393"/>
                <a:gd name="T4" fmla="*/ 181 w 266"/>
                <a:gd name="T5" fmla="*/ 261 h 393"/>
                <a:gd name="T6" fmla="*/ 133 w 266"/>
                <a:gd name="T7" fmla="*/ 104 h 393"/>
                <a:gd name="T8" fmla="*/ 108 w 266"/>
                <a:gd name="T9" fmla="*/ 69 h 393"/>
                <a:gd name="T10" fmla="*/ 160 w 266"/>
                <a:gd name="T11" fmla="*/ 69 h 393"/>
                <a:gd name="T12" fmla="*/ 266 w 266"/>
                <a:gd name="T13" fmla="*/ 393 h 393"/>
                <a:gd name="T14" fmla="*/ 222 w 266"/>
                <a:gd name="T15" fmla="*/ 393 h 393"/>
                <a:gd name="T16" fmla="*/ 192 w 266"/>
                <a:gd name="T17" fmla="*/ 294 h 393"/>
                <a:gd name="T18" fmla="*/ 71 w 266"/>
                <a:gd name="T19" fmla="*/ 294 h 393"/>
                <a:gd name="T20" fmla="*/ 39 w 266"/>
                <a:gd name="T21" fmla="*/ 393 h 393"/>
                <a:gd name="T22" fmla="*/ 0 w 266"/>
                <a:gd name="T23" fmla="*/ 393 h 393"/>
                <a:gd name="T24" fmla="*/ 108 w 266"/>
                <a:gd name="T25" fmla="*/ 69 h 393"/>
                <a:gd name="T26" fmla="*/ 183 w 266"/>
                <a:gd name="T27" fmla="*/ 0 h 393"/>
                <a:gd name="T28" fmla="*/ 189 w 266"/>
                <a:gd name="T29" fmla="*/ 2 h 393"/>
                <a:gd name="T30" fmla="*/ 195 w 266"/>
                <a:gd name="T31" fmla="*/ 4 h 393"/>
                <a:gd name="T32" fmla="*/ 200 w 266"/>
                <a:gd name="T33" fmla="*/ 8 h 393"/>
                <a:gd name="T34" fmla="*/ 203 w 266"/>
                <a:gd name="T35" fmla="*/ 13 h 393"/>
                <a:gd name="T36" fmla="*/ 206 w 266"/>
                <a:gd name="T37" fmla="*/ 18 h 393"/>
                <a:gd name="T38" fmla="*/ 208 w 266"/>
                <a:gd name="T39" fmla="*/ 24 h 393"/>
                <a:gd name="T40" fmla="*/ 205 w 266"/>
                <a:gd name="T41" fmla="*/ 36 h 393"/>
                <a:gd name="T42" fmla="*/ 195 w 266"/>
                <a:gd name="T43" fmla="*/ 46 h 393"/>
                <a:gd name="T44" fmla="*/ 183 w 266"/>
                <a:gd name="T45" fmla="*/ 49 h 393"/>
                <a:gd name="T46" fmla="*/ 170 w 266"/>
                <a:gd name="T47" fmla="*/ 46 h 393"/>
                <a:gd name="T48" fmla="*/ 163 w 266"/>
                <a:gd name="T49" fmla="*/ 36 h 393"/>
                <a:gd name="T50" fmla="*/ 158 w 266"/>
                <a:gd name="T51" fmla="*/ 24 h 393"/>
                <a:gd name="T52" fmla="*/ 160 w 266"/>
                <a:gd name="T53" fmla="*/ 18 h 393"/>
                <a:gd name="T54" fmla="*/ 163 w 266"/>
                <a:gd name="T55" fmla="*/ 13 h 393"/>
                <a:gd name="T56" fmla="*/ 166 w 266"/>
                <a:gd name="T57" fmla="*/ 8 h 393"/>
                <a:gd name="T58" fmla="*/ 170 w 266"/>
                <a:gd name="T59" fmla="*/ 4 h 393"/>
                <a:gd name="T60" fmla="*/ 177 w 266"/>
                <a:gd name="T61" fmla="*/ 2 h 393"/>
                <a:gd name="T62" fmla="*/ 183 w 266"/>
                <a:gd name="T63" fmla="*/ 0 h 393"/>
                <a:gd name="T64" fmla="*/ 85 w 266"/>
                <a:gd name="T65" fmla="*/ 0 h 393"/>
                <a:gd name="T66" fmla="*/ 92 w 266"/>
                <a:gd name="T67" fmla="*/ 2 h 393"/>
                <a:gd name="T68" fmla="*/ 97 w 266"/>
                <a:gd name="T69" fmla="*/ 4 h 393"/>
                <a:gd name="T70" fmla="*/ 102 w 266"/>
                <a:gd name="T71" fmla="*/ 8 h 393"/>
                <a:gd name="T72" fmla="*/ 106 w 266"/>
                <a:gd name="T73" fmla="*/ 13 h 393"/>
                <a:gd name="T74" fmla="*/ 108 w 266"/>
                <a:gd name="T75" fmla="*/ 18 h 393"/>
                <a:gd name="T76" fmla="*/ 110 w 266"/>
                <a:gd name="T77" fmla="*/ 24 h 393"/>
                <a:gd name="T78" fmla="*/ 106 w 266"/>
                <a:gd name="T79" fmla="*/ 36 h 393"/>
                <a:gd name="T80" fmla="*/ 99 w 266"/>
                <a:gd name="T81" fmla="*/ 46 h 393"/>
                <a:gd name="T82" fmla="*/ 86 w 266"/>
                <a:gd name="T83" fmla="*/ 49 h 393"/>
                <a:gd name="T84" fmla="*/ 74 w 266"/>
                <a:gd name="T85" fmla="*/ 46 h 393"/>
                <a:gd name="T86" fmla="*/ 64 w 266"/>
                <a:gd name="T87" fmla="*/ 36 h 393"/>
                <a:gd name="T88" fmla="*/ 61 w 266"/>
                <a:gd name="T89" fmla="*/ 24 h 393"/>
                <a:gd name="T90" fmla="*/ 61 w 266"/>
                <a:gd name="T91" fmla="*/ 18 h 393"/>
                <a:gd name="T92" fmla="*/ 64 w 266"/>
                <a:gd name="T93" fmla="*/ 13 h 393"/>
                <a:gd name="T94" fmla="*/ 67 w 266"/>
                <a:gd name="T95" fmla="*/ 8 h 393"/>
                <a:gd name="T96" fmla="*/ 74 w 266"/>
                <a:gd name="T97" fmla="*/ 4 h 393"/>
                <a:gd name="T98" fmla="*/ 78 w 266"/>
                <a:gd name="T99" fmla="*/ 2 h 393"/>
                <a:gd name="T100" fmla="*/ 85 w 266"/>
                <a:gd name="T101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6" h="393">
                  <a:moveTo>
                    <a:pt x="133" y="104"/>
                  </a:moveTo>
                  <a:lnTo>
                    <a:pt x="81" y="261"/>
                  </a:lnTo>
                  <a:lnTo>
                    <a:pt x="181" y="261"/>
                  </a:lnTo>
                  <a:lnTo>
                    <a:pt x="133" y="104"/>
                  </a:lnTo>
                  <a:close/>
                  <a:moveTo>
                    <a:pt x="108" y="69"/>
                  </a:moveTo>
                  <a:lnTo>
                    <a:pt x="160" y="69"/>
                  </a:lnTo>
                  <a:lnTo>
                    <a:pt x="266" y="393"/>
                  </a:lnTo>
                  <a:lnTo>
                    <a:pt x="222" y="393"/>
                  </a:lnTo>
                  <a:lnTo>
                    <a:pt x="192" y="294"/>
                  </a:lnTo>
                  <a:lnTo>
                    <a:pt x="71" y="294"/>
                  </a:lnTo>
                  <a:lnTo>
                    <a:pt x="39" y="393"/>
                  </a:lnTo>
                  <a:lnTo>
                    <a:pt x="0" y="393"/>
                  </a:lnTo>
                  <a:lnTo>
                    <a:pt x="108" y="69"/>
                  </a:lnTo>
                  <a:close/>
                  <a:moveTo>
                    <a:pt x="183" y="0"/>
                  </a:moveTo>
                  <a:lnTo>
                    <a:pt x="189" y="2"/>
                  </a:lnTo>
                  <a:lnTo>
                    <a:pt x="195" y="4"/>
                  </a:lnTo>
                  <a:lnTo>
                    <a:pt x="200" y="8"/>
                  </a:lnTo>
                  <a:lnTo>
                    <a:pt x="203" y="13"/>
                  </a:lnTo>
                  <a:lnTo>
                    <a:pt x="206" y="18"/>
                  </a:lnTo>
                  <a:lnTo>
                    <a:pt x="208" y="24"/>
                  </a:lnTo>
                  <a:lnTo>
                    <a:pt x="205" y="36"/>
                  </a:lnTo>
                  <a:lnTo>
                    <a:pt x="195" y="46"/>
                  </a:lnTo>
                  <a:lnTo>
                    <a:pt x="183" y="49"/>
                  </a:lnTo>
                  <a:lnTo>
                    <a:pt x="170" y="46"/>
                  </a:lnTo>
                  <a:lnTo>
                    <a:pt x="163" y="36"/>
                  </a:lnTo>
                  <a:lnTo>
                    <a:pt x="158" y="24"/>
                  </a:lnTo>
                  <a:lnTo>
                    <a:pt x="160" y="18"/>
                  </a:lnTo>
                  <a:lnTo>
                    <a:pt x="163" y="13"/>
                  </a:lnTo>
                  <a:lnTo>
                    <a:pt x="166" y="8"/>
                  </a:lnTo>
                  <a:lnTo>
                    <a:pt x="170" y="4"/>
                  </a:lnTo>
                  <a:lnTo>
                    <a:pt x="177" y="2"/>
                  </a:lnTo>
                  <a:lnTo>
                    <a:pt x="183" y="0"/>
                  </a:lnTo>
                  <a:close/>
                  <a:moveTo>
                    <a:pt x="85" y="0"/>
                  </a:moveTo>
                  <a:lnTo>
                    <a:pt x="92" y="2"/>
                  </a:lnTo>
                  <a:lnTo>
                    <a:pt x="97" y="4"/>
                  </a:lnTo>
                  <a:lnTo>
                    <a:pt x="102" y="8"/>
                  </a:lnTo>
                  <a:lnTo>
                    <a:pt x="106" y="13"/>
                  </a:lnTo>
                  <a:lnTo>
                    <a:pt x="108" y="18"/>
                  </a:lnTo>
                  <a:lnTo>
                    <a:pt x="110" y="24"/>
                  </a:lnTo>
                  <a:lnTo>
                    <a:pt x="106" y="36"/>
                  </a:lnTo>
                  <a:lnTo>
                    <a:pt x="99" y="46"/>
                  </a:lnTo>
                  <a:lnTo>
                    <a:pt x="86" y="49"/>
                  </a:lnTo>
                  <a:lnTo>
                    <a:pt x="74" y="46"/>
                  </a:lnTo>
                  <a:lnTo>
                    <a:pt x="64" y="36"/>
                  </a:lnTo>
                  <a:lnTo>
                    <a:pt x="61" y="24"/>
                  </a:lnTo>
                  <a:lnTo>
                    <a:pt x="61" y="18"/>
                  </a:lnTo>
                  <a:lnTo>
                    <a:pt x="64" y="13"/>
                  </a:lnTo>
                  <a:lnTo>
                    <a:pt x="67" y="8"/>
                  </a:lnTo>
                  <a:lnTo>
                    <a:pt x="74" y="4"/>
                  </a:lnTo>
                  <a:lnTo>
                    <a:pt x="78" y="2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2" name="Freeform 37"/>
            <p:cNvSpPr>
              <a:spLocks/>
            </p:cNvSpPr>
            <p:nvPr/>
          </p:nvSpPr>
          <p:spPr bwMode="auto">
            <a:xfrm>
              <a:off x="4289426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3" name="Freeform 38"/>
            <p:cNvSpPr>
              <a:spLocks noEditPoints="1"/>
            </p:cNvSpPr>
            <p:nvPr/>
          </p:nvSpPr>
          <p:spPr bwMode="auto">
            <a:xfrm>
              <a:off x="4921251" y="5353050"/>
              <a:ext cx="322263" cy="514350"/>
            </a:xfrm>
            <a:custGeom>
              <a:avLst/>
              <a:gdLst>
                <a:gd name="T0" fmla="*/ 39 w 203"/>
                <a:gd name="T1" fmla="*/ 33 h 324"/>
                <a:gd name="T2" fmla="*/ 39 w 203"/>
                <a:gd name="T3" fmla="*/ 164 h 324"/>
                <a:gd name="T4" fmla="*/ 92 w 203"/>
                <a:gd name="T5" fmla="*/ 164 h 324"/>
                <a:gd name="T6" fmla="*/ 111 w 203"/>
                <a:gd name="T7" fmla="*/ 163 h 324"/>
                <a:gd name="T8" fmla="*/ 123 w 203"/>
                <a:gd name="T9" fmla="*/ 160 h 324"/>
                <a:gd name="T10" fmla="*/ 134 w 203"/>
                <a:gd name="T11" fmla="*/ 155 h 324"/>
                <a:gd name="T12" fmla="*/ 144 w 203"/>
                <a:gd name="T13" fmla="*/ 146 h 324"/>
                <a:gd name="T14" fmla="*/ 153 w 203"/>
                <a:gd name="T15" fmla="*/ 133 h 324"/>
                <a:gd name="T16" fmla="*/ 158 w 203"/>
                <a:gd name="T17" fmla="*/ 117 h 324"/>
                <a:gd name="T18" fmla="*/ 159 w 203"/>
                <a:gd name="T19" fmla="*/ 100 h 324"/>
                <a:gd name="T20" fmla="*/ 158 w 203"/>
                <a:gd name="T21" fmla="*/ 78 h 324"/>
                <a:gd name="T22" fmla="*/ 151 w 203"/>
                <a:gd name="T23" fmla="*/ 63 h 324"/>
                <a:gd name="T24" fmla="*/ 140 w 203"/>
                <a:gd name="T25" fmla="*/ 49 h 324"/>
                <a:gd name="T26" fmla="*/ 126 w 203"/>
                <a:gd name="T27" fmla="*/ 39 h 324"/>
                <a:gd name="T28" fmla="*/ 106 w 203"/>
                <a:gd name="T29" fmla="*/ 35 h 324"/>
                <a:gd name="T30" fmla="*/ 80 w 203"/>
                <a:gd name="T31" fmla="*/ 33 h 324"/>
                <a:gd name="T32" fmla="*/ 39 w 203"/>
                <a:gd name="T33" fmla="*/ 33 h 324"/>
                <a:gd name="T34" fmla="*/ 0 w 203"/>
                <a:gd name="T35" fmla="*/ 0 h 324"/>
                <a:gd name="T36" fmla="*/ 91 w 203"/>
                <a:gd name="T37" fmla="*/ 0 h 324"/>
                <a:gd name="T38" fmla="*/ 114 w 203"/>
                <a:gd name="T39" fmla="*/ 2 h 324"/>
                <a:gd name="T40" fmla="*/ 133 w 203"/>
                <a:gd name="T41" fmla="*/ 3 h 324"/>
                <a:gd name="T42" fmla="*/ 147 w 203"/>
                <a:gd name="T43" fmla="*/ 8 h 324"/>
                <a:gd name="T44" fmla="*/ 161 w 203"/>
                <a:gd name="T45" fmla="*/ 16 h 324"/>
                <a:gd name="T46" fmla="*/ 180 w 203"/>
                <a:gd name="T47" fmla="*/ 30 h 324"/>
                <a:gd name="T48" fmla="*/ 192 w 203"/>
                <a:gd name="T49" fmla="*/ 49 h 324"/>
                <a:gd name="T50" fmla="*/ 200 w 203"/>
                <a:gd name="T51" fmla="*/ 69 h 324"/>
                <a:gd name="T52" fmla="*/ 203 w 203"/>
                <a:gd name="T53" fmla="*/ 92 h 324"/>
                <a:gd name="T54" fmla="*/ 200 w 203"/>
                <a:gd name="T55" fmla="*/ 124 h 324"/>
                <a:gd name="T56" fmla="*/ 190 w 203"/>
                <a:gd name="T57" fmla="*/ 149 h 324"/>
                <a:gd name="T58" fmla="*/ 173 w 203"/>
                <a:gd name="T59" fmla="*/ 171 h 324"/>
                <a:gd name="T60" fmla="*/ 150 w 203"/>
                <a:gd name="T61" fmla="*/ 185 h 324"/>
                <a:gd name="T62" fmla="*/ 125 w 203"/>
                <a:gd name="T63" fmla="*/ 192 h 324"/>
                <a:gd name="T64" fmla="*/ 95 w 203"/>
                <a:gd name="T65" fmla="*/ 196 h 324"/>
                <a:gd name="T66" fmla="*/ 39 w 203"/>
                <a:gd name="T67" fmla="*/ 196 h 324"/>
                <a:gd name="T68" fmla="*/ 39 w 203"/>
                <a:gd name="T69" fmla="*/ 324 h 324"/>
                <a:gd name="T70" fmla="*/ 0 w 203"/>
                <a:gd name="T71" fmla="*/ 324 h 324"/>
                <a:gd name="T72" fmla="*/ 0 w 203"/>
                <a:gd name="T7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3" h="324">
                  <a:moveTo>
                    <a:pt x="39" y="33"/>
                  </a:moveTo>
                  <a:lnTo>
                    <a:pt x="39" y="164"/>
                  </a:lnTo>
                  <a:lnTo>
                    <a:pt x="92" y="164"/>
                  </a:lnTo>
                  <a:lnTo>
                    <a:pt x="111" y="163"/>
                  </a:lnTo>
                  <a:lnTo>
                    <a:pt x="123" y="160"/>
                  </a:lnTo>
                  <a:lnTo>
                    <a:pt x="134" y="155"/>
                  </a:lnTo>
                  <a:lnTo>
                    <a:pt x="144" y="146"/>
                  </a:lnTo>
                  <a:lnTo>
                    <a:pt x="153" y="133"/>
                  </a:lnTo>
                  <a:lnTo>
                    <a:pt x="158" y="117"/>
                  </a:lnTo>
                  <a:lnTo>
                    <a:pt x="159" y="100"/>
                  </a:lnTo>
                  <a:lnTo>
                    <a:pt x="158" y="78"/>
                  </a:lnTo>
                  <a:lnTo>
                    <a:pt x="151" y="63"/>
                  </a:lnTo>
                  <a:lnTo>
                    <a:pt x="140" y="49"/>
                  </a:lnTo>
                  <a:lnTo>
                    <a:pt x="126" y="39"/>
                  </a:lnTo>
                  <a:lnTo>
                    <a:pt x="106" y="35"/>
                  </a:lnTo>
                  <a:lnTo>
                    <a:pt x="80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91" y="0"/>
                  </a:lnTo>
                  <a:lnTo>
                    <a:pt x="114" y="2"/>
                  </a:lnTo>
                  <a:lnTo>
                    <a:pt x="133" y="3"/>
                  </a:lnTo>
                  <a:lnTo>
                    <a:pt x="147" y="8"/>
                  </a:lnTo>
                  <a:lnTo>
                    <a:pt x="161" y="16"/>
                  </a:lnTo>
                  <a:lnTo>
                    <a:pt x="180" y="30"/>
                  </a:lnTo>
                  <a:lnTo>
                    <a:pt x="192" y="49"/>
                  </a:lnTo>
                  <a:lnTo>
                    <a:pt x="200" y="69"/>
                  </a:lnTo>
                  <a:lnTo>
                    <a:pt x="203" y="92"/>
                  </a:lnTo>
                  <a:lnTo>
                    <a:pt x="200" y="124"/>
                  </a:lnTo>
                  <a:lnTo>
                    <a:pt x="190" y="149"/>
                  </a:lnTo>
                  <a:lnTo>
                    <a:pt x="173" y="171"/>
                  </a:lnTo>
                  <a:lnTo>
                    <a:pt x="150" y="185"/>
                  </a:lnTo>
                  <a:lnTo>
                    <a:pt x="125" y="192"/>
                  </a:lnTo>
                  <a:lnTo>
                    <a:pt x="95" y="196"/>
                  </a:lnTo>
                  <a:lnTo>
                    <a:pt x="39" y="196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4" name="Freeform 39"/>
            <p:cNvSpPr>
              <a:spLocks noEditPoints="1"/>
            </p:cNvSpPr>
            <p:nvPr/>
          </p:nvSpPr>
          <p:spPr bwMode="auto">
            <a:xfrm>
              <a:off x="5238751" y="5353050"/>
              <a:ext cx="420688" cy="514350"/>
            </a:xfrm>
            <a:custGeom>
              <a:avLst/>
              <a:gdLst>
                <a:gd name="T0" fmla="*/ 131 w 265"/>
                <a:gd name="T1" fmla="*/ 35 h 324"/>
                <a:gd name="T2" fmla="*/ 81 w 265"/>
                <a:gd name="T3" fmla="*/ 192 h 324"/>
                <a:gd name="T4" fmla="*/ 181 w 265"/>
                <a:gd name="T5" fmla="*/ 192 h 324"/>
                <a:gd name="T6" fmla="*/ 131 w 265"/>
                <a:gd name="T7" fmla="*/ 35 h 324"/>
                <a:gd name="T8" fmla="*/ 108 w 265"/>
                <a:gd name="T9" fmla="*/ 0 h 324"/>
                <a:gd name="T10" fmla="*/ 159 w 265"/>
                <a:gd name="T11" fmla="*/ 0 h 324"/>
                <a:gd name="T12" fmla="*/ 265 w 265"/>
                <a:gd name="T13" fmla="*/ 324 h 324"/>
                <a:gd name="T14" fmla="*/ 222 w 265"/>
                <a:gd name="T15" fmla="*/ 324 h 324"/>
                <a:gd name="T16" fmla="*/ 192 w 265"/>
                <a:gd name="T17" fmla="*/ 225 h 324"/>
                <a:gd name="T18" fmla="*/ 70 w 265"/>
                <a:gd name="T19" fmla="*/ 225 h 324"/>
                <a:gd name="T20" fmla="*/ 39 w 265"/>
                <a:gd name="T21" fmla="*/ 324 h 324"/>
                <a:gd name="T22" fmla="*/ 0 w 265"/>
                <a:gd name="T23" fmla="*/ 324 h 324"/>
                <a:gd name="T24" fmla="*/ 108 w 265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5" h="324">
                  <a:moveTo>
                    <a:pt x="131" y="35"/>
                  </a:moveTo>
                  <a:lnTo>
                    <a:pt x="81" y="192"/>
                  </a:lnTo>
                  <a:lnTo>
                    <a:pt x="181" y="192"/>
                  </a:lnTo>
                  <a:lnTo>
                    <a:pt x="131" y="35"/>
                  </a:lnTo>
                  <a:close/>
                  <a:moveTo>
                    <a:pt x="108" y="0"/>
                  </a:moveTo>
                  <a:lnTo>
                    <a:pt x="159" y="0"/>
                  </a:lnTo>
                  <a:lnTo>
                    <a:pt x="265" y="324"/>
                  </a:lnTo>
                  <a:lnTo>
                    <a:pt x="222" y="324"/>
                  </a:lnTo>
                  <a:lnTo>
                    <a:pt x="192" y="225"/>
                  </a:lnTo>
                  <a:lnTo>
                    <a:pt x="70" y="225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5" name="Freeform 40"/>
            <p:cNvSpPr>
              <a:spLocks noEditPoints="1"/>
            </p:cNvSpPr>
            <p:nvPr/>
          </p:nvSpPr>
          <p:spPr bwMode="auto">
            <a:xfrm>
              <a:off x="5738813" y="5353050"/>
              <a:ext cx="355600" cy="514350"/>
            </a:xfrm>
            <a:custGeom>
              <a:avLst/>
              <a:gdLst>
                <a:gd name="T0" fmla="*/ 39 w 224"/>
                <a:gd name="T1" fmla="*/ 31 h 324"/>
                <a:gd name="T2" fmla="*/ 39 w 224"/>
                <a:gd name="T3" fmla="*/ 292 h 324"/>
                <a:gd name="T4" fmla="*/ 78 w 224"/>
                <a:gd name="T5" fmla="*/ 292 h 324"/>
                <a:gd name="T6" fmla="*/ 97 w 224"/>
                <a:gd name="T7" fmla="*/ 291 h 324"/>
                <a:gd name="T8" fmla="*/ 116 w 224"/>
                <a:gd name="T9" fmla="*/ 289 h 324"/>
                <a:gd name="T10" fmla="*/ 133 w 224"/>
                <a:gd name="T11" fmla="*/ 283 h 324"/>
                <a:gd name="T12" fmla="*/ 147 w 224"/>
                <a:gd name="T13" fmla="*/ 274 h 324"/>
                <a:gd name="T14" fmla="*/ 160 w 224"/>
                <a:gd name="T15" fmla="*/ 258 h 324"/>
                <a:gd name="T16" fmla="*/ 172 w 224"/>
                <a:gd name="T17" fmla="*/ 232 h 324"/>
                <a:gd name="T18" fmla="*/ 180 w 224"/>
                <a:gd name="T19" fmla="*/ 200 h 324"/>
                <a:gd name="T20" fmla="*/ 182 w 224"/>
                <a:gd name="T21" fmla="*/ 167 h 324"/>
                <a:gd name="T22" fmla="*/ 180 w 224"/>
                <a:gd name="T23" fmla="*/ 135 h 324"/>
                <a:gd name="T24" fmla="*/ 175 w 224"/>
                <a:gd name="T25" fmla="*/ 106 h 324"/>
                <a:gd name="T26" fmla="*/ 167 w 224"/>
                <a:gd name="T27" fmla="*/ 83 h 324"/>
                <a:gd name="T28" fmla="*/ 153 w 224"/>
                <a:gd name="T29" fmla="*/ 61 h 324"/>
                <a:gd name="T30" fmla="*/ 138 w 224"/>
                <a:gd name="T31" fmla="*/ 47 h 324"/>
                <a:gd name="T32" fmla="*/ 121 w 224"/>
                <a:gd name="T33" fmla="*/ 38 h 324"/>
                <a:gd name="T34" fmla="*/ 100 w 224"/>
                <a:gd name="T35" fmla="*/ 33 h 324"/>
                <a:gd name="T36" fmla="*/ 78 w 224"/>
                <a:gd name="T37" fmla="*/ 31 h 324"/>
                <a:gd name="T38" fmla="*/ 39 w 224"/>
                <a:gd name="T39" fmla="*/ 31 h 324"/>
                <a:gd name="T40" fmla="*/ 0 w 224"/>
                <a:gd name="T41" fmla="*/ 0 h 324"/>
                <a:gd name="T42" fmla="*/ 64 w 224"/>
                <a:gd name="T43" fmla="*/ 0 h 324"/>
                <a:gd name="T44" fmla="*/ 97 w 224"/>
                <a:gd name="T45" fmla="*/ 2 h 324"/>
                <a:gd name="T46" fmla="*/ 124 w 224"/>
                <a:gd name="T47" fmla="*/ 5 h 324"/>
                <a:gd name="T48" fmla="*/ 146 w 224"/>
                <a:gd name="T49" fmla="*/ 11 h 324"/>
                <a:gd name="T50" fmla="*/ 169 w 224"/>
                <a:gd name="T51" fmla="*/ 25 h 324"/>
                <a:gd name="T52" fmla="*/ 189 w 224"/>
                <a:gd name="T53" fmla="*/ 44 h 324"/>
                <a:gd name="T54" fmla="*/ 203 w 224"/>
                <a:gd name="T55" fmla="*/ 67 h 324"/>
                <a:gd name="T56" fmla="*/ 214 w 224"/>
                <a:gd name="T57" fmla="*/ 94 h 324"/>
                <a:gd name="T58" fmla="*/ 222 w 224"/>
                <a:gd name="T59" fmla="*/ 127 h 324"/>
                <a:gd name="T60" fmla="*/ 224 w 224"/>
                <a:gd name="T61" fmla="*/ 163 h 324"/>
                <a:gd name="T62" fmla="*/ 221 w 224"/>
                <a:gd name="T63" fmla="*/ 202 h 324"/>
                <a:gd name="T64" fmla="*/ 213 w 224"/>
                <a:gd name="T65" fmla="*/ 236 h 324"/>
                <a:gd name="T66" fmla="*/ 202 w 224"/>
                <a:gd name="T67" fmla="*/ 263 h 324"/>
                <a:gd name="T68" fmla="*/ 186 w 224"/>
                <a:gd name="T69" fmla="*/ 283 h 324"/>
                <a:gd name="T70" fmla="*/ 166 w 224"/>
                <a:gd name="T71" fmla="*/ 303 h 324"/>
                <a:gd name="T72" fmla="*/ 142 w 224"/>
                <a:gd name="T73" fmla="*/ 316 h 324"/>
                <a:gd name="T74" fmla="*/ 116 w 224"/>
                <a:gd name="T75" fmla="*/ 322 h 324"/>
                <a:gd name="T76" fmla="*/ 85 w 224"/>
                <a:gd name="T77" fmla="*/ 324 h 324"/>
                <a:gd name="T78" fmla="*/ 0 w 224"/>
                <a:gd name="T79" fmla="*/ 324 h 324"/>
                <a:gd name="T80" fmla="*/ 0 w 224"/>
                <a:gd name="T8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4" h="324">
                  <a:moveTo>
                    <a:pt x="39" y="31"/>
                  </a:moveTo>
                  <a:lnTo>
                    <a:pt x="39" y="292"/>
                  </a:lnTo>
                  <a:lnTo>
                    <a:pt x="78" y="292"/>
                  </a:lnTo>
                  <a:lnTo>
                    <a:pt x="97" y="291"/>
                  </a:lnTo>
                  <a:lnTo>
                    <a:pt x="116" y="289"/>
                  </a:lnTo>
                  <a:lnTo>
                    <a:pt x="133" y="283"/>
                  </a:lnTo>
                  <a:lnTo>
                    <a:pt x="147" y="274"/>
                  </a:lnTo>
                  <a:lnTo>
                    <a:pt x="160" y="258"/>
                  </a:lnTo>
                  <a:lnTo>
                    <a:pt x="172" y="232"/>
                  </a:lnTo>
                  <a:lnTo>
                    <a:pt x="180" y="200"/>
                  </a:lnTo>
                  <a:lnTo>
                    <a:pt x="182" y="167"/>
                  </a:lnTo>
                  <a:lnTo>
                    <a:pt x="180" y="135"/>
                  </a:lnTo>
                  <a:lnTo>
                    <a:pt x="175" y="106"/>
                  </a:lnTo>
                  <a:lnTo>
                    <a:pt x="167" y="83"/>
                  </a:lnTo>
                  <a:lnTo>
                    <a:pt x="153" y="61"/>
                  </a:lnTo>
                  <a:lnTo>
                    <a:pt x="138" y="47"/>
                  </a:lnTo>
                  <a:lnTo>
                    <a:pt x="121" y="38"/>
                  </a:lnTo>
                  <a:lnTo>
                    <a:pt x="100" y="33"/>
                  </a:lnTo>
                  <a:lnTo>
                    <a:pt x="78" y="31"/>
                  </a:lnTo>
                  <a:lnTo>
                    <a:pt x="39" y="31"/>
                  </a:lnTo>
                  <a:close/>
                  <a:moveTo>
                    <a:pt x="0" y="0"/>
                  </a:moveTo>
                  <a:lnTo>
                    <a:pt x="64" y="0"/>
                  </a:lnTo>
                  <a:lnTo>
                    <a:pt x="97" y="2"/>
                  </a:lnTo>
                  <a:lnTo>
                    <a:pt x="124" y="5"/>
                  </a:lnTo>
                  <a:lnTo>
                    <a:pt x="146" y="11"/>
                  </a:lnTo>
                  <a:lnTo>
                    <a:pt x="169" y="25"/>
                  </a:lnTo>
                  <a:lnTo>
                    <a:pt x="189" y="44"/>
                  </a:lnTo>
                  <a:lnTo>
                    <a:pt x="203" y="67"/>
                  </a:lnTo>
                  <a:lnTo>
                    <a:pt x="214" y="94"/>
                  </a:lnTo>
                  <a:lnTo>
                    <a:pt x="222" y="127"/>
                  </a:lnTo>
                  <a:lnTo>
                    <a:pt x="224" y="163"/>
                  </a:lnTo>
                  <a:lnTo>
                    <a:pt x="221" y="202"/>
                  </a:lnTo>
                  <a:lnTo>
                    <a:pt x="213" y="236"/>
                  </a:lnTo>
                  <a:lnTo>
                    <a:pt x="202" y="263"/>
                  </a:lnTo>
                  <a:lnTo>
                    <a:pt x="186" y="283"/>
                  </a:lnTo>
                  <a:lnTo>
                    <a:pt x="166" y="303"/>
                  </a:lnTo>
                  <a:lnTo>
                    <a:pt x="142" y="316"/>
                  </a:lnTo>
                  <a:lnTo>
                    <a:pt x="116" y="322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6" name="Freeform 41"/>
            <p:cNvSpPr>
              <a:spLocks/>
            </p:cNvSpPr>
            <p:nvPr/>
          </p:nvSpPr>
          <p:spPr bwMode="auto">
            <a:xfrm>
              <a:off x="6213476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8 w 182"/>
                <a:gd name="T3" fmla="*/ 0 h 324"/>
                <a:gd name="T4" fmla="*/ 171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8" y="0"/>
                  </a:lnTo>
                  <a:lnTo>
                    <a:pt x="171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7" name="Freeform 42"/>
            <p:cNvSpPr>
              <a:spLocks noEditPoints="1"/>
            </p:cNvSpPr>
            <p:nvPr/>
          </p:nvSpPr>
          <p:spPr bwMode="auto">
            <a:xfrm>
              <a:off x="6602413" y="5353050"/>
              <a:ext cx="327025" cy="514350"/>
            </a:xfrm>
            <a:custGeom>
              <a:avLst/>
              <a:gdLst>
                <a:gd name="T0" fmla="*/ 40 w 206"/>
                <a:gd name="T1" fmla="*/ 33 h 324"/>
                <a:gd name="T2" fmla="*/ 40 w 206"/>
                <a:gd name="T3" fmla="*/ 153 h 324"/>
                <a:gd name="T4" fmla="*/ 75 w 206"/>
                <a:gd name="T5" fmla="*/ 153 h 324"/>
                <a:gd name="T6" fmla="*/ 100 w 206"/>
                <a:gd name="T7" fmla="*/ 152 h 324"/>
                <a:gd name="T8" fmla="*/ 119 w 206"/>
                <a:gd name="T9" fmla="*/ 147 h 324"/>
                <a:gd name="T10" fmla="*/ 133 w 206"/>
                <a:gd name="T11" fmla="*/ 138 h 324"/>
                <a:gd name="T12" fmla="*/ 142 w 206"/>
                <a:gd name="T13" fmla="*/ 125 h 324"/>
                <a:gd name="T14" fmla="*/ 147 w 206"/>
                <a:gd name="T15" fmla="*/ 108 h 324"/>
                <a:gd name="T16" fmla="*/ 150 w 206"/>
                <a:gd name="T17" fmla="*/ 89 h 324"/>
                <a:gd name="T18" fmla="*/ 145 w 206"/>
                <a:gd name="T19" fmla="*/ 67 h 324"/>
                <a:gd name="T20" fmla="*/ 134 w 206"/>
                <a:gd name="T21" fmla="*/ 50 h 324"/>
                <a:gd name="T22" fmla="*/ 117 w 206"/>
                <a:gd name="T23" fmla="*/ 39 h 324"/>
                <a:gd name="T24" fmla="*/ 100 w 206"/>
                <a:gd name="T25" fmla="*/ 35 h 324"/>
                <a:gd name="T26" fmla="*/ 76 w 206"/>
                <a:gd name="T27" fmla="*/ 33 h 324"/>
                <a:gd name="T28" fmla="*/ 40 w 206"/>
                <a:gd name="T29" fmla="*/ 33 h 324"/>
                <a:gd name="T30" fmla="*/ 0 w 206"/>
                <a:gd name="T31" fmla="*/ 0 h 324"/>
                <a:gd name="T32" fmla="*/ 76 w 206"/>
                <a:gd name="T33" fmla="*/ 0 h 324"/>
                <a:gd name="T34" fmla="*/ 106 w 206"/>
                <a:gd name="T35" fmla="*/ 2 h 324"/>
                <a:gd name="T36" fmla="*/ 128 w 206"/>
                <a:gd name="T37" fmla="*/ 6 h 324"/>
                <a:gd name="T38" fmla="*/ 145 w 206"/>
                <a:gd name="T39" fmla="*/ 13 h 324"/>
                <a:gd name="T40" fmla="*/ 158 w 206"/>
                <a:gd name="T41" fmla="*/ 20 h 324"/>
                <a:gd name="T42" fmla="*/ 169 w 206"/>
                <a:gd name="T43" fmla="*/ 31 h 324"/>
                <a:gd name="T44" fmla="*/ 179 w 206"/>
                <a:gd name="T45" fmla="*/ 47 h 324"/>
                <a:gd name="T46" fmla="*/ 187 w 206"/>
                <a:gd name="T47" fmla="*/ 66 h 324"/>
                <a:gd name="T48" fmla="*/ 190 w 206"/>
                <a:gd name="T49" fmla="*/ 89 h 324"/>
                <a:gd name="T50" fmla="*/ 187 w 206"/>
                <a:gd name="T51" fmla="*/ 114 h 324"/>
                <a:gd name="T52" fmla="*/ 179 w 206"/>
                <a:gd name="T53" fmla="*/ 136 h 324"/>
                <a:gd name="T54" fmla="*/ 165 w 206"/>
                <a:gd name="T55" fmla="*/ 153 h 324"/>
                <a:gd name="T56" fmla="*/ 150 w 206"/>
                <a:gd name="T57" fmla="*/ 167 h 324"/>
                <a:gd name="T58" fmla="*/ 128 w 206"/>
                <a:gd name="T59" fmla="*/ 175 h 324"/>
                <a:gd name="T60" fmla="*/ 104 w 206"/>
                <a:gd name="T61" fmla="*/ 178 h 324"/>
                <a:gd name="T62" fmla="*/ 100 w 206"/>
                <a:gd name="T63" fmla="*/ 178 h 324"/>
                <a:gd name="T64" fmla="*/ 112 w 206"/>
                <a:gd name="T65" fmla="*/ 191 h 324"/>
                <a:gd name="T66" fmla="*/ 123 w 206"/>
                <a:gd name="T67" fmla="*/ 203 h 324"/>
                <a:gd name="T68" fmla="*/ 131 w 206"/>
                <a:gd name="T69" fmla="*/ 214 h 324"/>
                <a:gd name="T70" fmla="*/ 137 w 206"/>
                <a:gd name="T71" fmla="*/ 224 h 324"/>
                <a:gd name="T72" fmla="*/ 147 w 206"/>
                <a:gd name="T73" fmla="*/ 236 h 324"/>
                <a:gd name="T74" fmla="*/ 158 w 206"/>
                <a:gd name="T75" fmla="*/ 250 h 324"/>
                <a:gd name="T76" fmla="*/ 169 w 206"/>
                <a:gd name="T77" fmla="*/ 267 h 324"/>
                <a:gd name="T78" fmla="*/ 179 w 206"/>
                <a:gd name="T79" fmla="*/ 285 h 324"/>
                <a:gd name="T80" fmla="*/ 190 w 206"/>
                <a:gd name="T81" fmla="*/ 300 h 324"/>
                <a:gd name="T82" fmla="*/ 198 w 206"/>
                <a:gd name="T83" fmla="*/ 313 h 324"/>
                <a:gd name="T84" fmla="*/ 204 w 206"/>
                <a:gd name="T85" fmla="*/ 321 h 324"/>
                <a:gd name="T86" fmla="*/ 206 w 206"/>
                <a:gd name="T87" fmla="*/ 324 h 324"/>
                <a:gd name="T88" fmla="*/ 158 w 206"/>
                <a:gd name="T89" fmla="*/ 324 h 324"/>
                <a:gd name="T90" fmla="*/ 150 w 206"/>
                <a:gd name="T91" fmla="*/ 308 h 324"/>
                <a:gd name="T92" fmla="*/ 137 w 206"/>
                <a:gd name="T93" fmla="*/ 286 h 324"/>
                <a:gd name="T94" fmla="*/ 120 w 206"/>
                <a:gd name="T95" fmla="*/ 261 h 324"/>
                <a:gd name="T96" fmla="*/ 100 w 206"/>
                <a:gd name="T97" fmla="*/ 232 h 324"/>
                <a:gd name="T98" fmla="*/ 75 w 206"/>
                <a:gd name="T99" fmla="*/ 199 h 324"/>
                <a:gd name="T100" fmla="*/ 64 w 206"/>
                <a:gd name="T101" fmla="*/ 186 h 324"/>
                <a:gd name="T102" fmla="*/ 53 w 206"/>
                <a:gd name="T103" fmla="*/ 180 h 324"/>
                <a:gd name="T104" fmla="*/ 39 w 206"/>
                <a:gd name="T105" fmla="*/ 178 h 324"/>
                <a:gd name="T106" fmla="*/ 39 w 206"/>
                <a:gd name="T107" fmla="*/ 324 h 324"/>
                <a:gd name="T108" fmla="*/ 0 w 206"/>
                <a:gd name="T109" fmla="*/ 324 h 324"/>
                <a:gd name="T110" fmla="*/ 0 w 206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6" h="324">
                  <a:moveTo>
                    <a:pt x="40" y="33"/>
                  </a:moveTo>
                  <a:lnTo>
                    <a:pt x="40" y="153"/>
                  </a:lnTo>
                  <a:lnTo>
                    <a:pt x="75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50" y="89"/>
                  </a:lnTo>
                  <a:lnTo>
                    <a:pt x="145" y="67"/>
                  </a:lnTo>
                  <a:lnTo>
                    <a:pt x="134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6" y="33"/>
                  </a:lnTo>
                  <a:lnTo>
                    <a:pt x="40" y="33"/>
                  </a:lnTo>
                  <a:close/>
                  <a:moveTo>
                    <a:pt x="0" y="0"/>
                  </a:moveTo>
                  <a:lnTo>
                    <a:pt x="76" y="0"/>
                  </a:lnTo>
                  <a:lnTo>
                    <a:pt x="106" y="2"/>
                  </a:lnTo>
                  <a:lnTo>
                    <a:pt x="128" y="6"/>
                  </a:lnTo>
                  <a:lnTo>
                    <a:pt x="145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79" y="47"/>
                  </a:lnTo>
                  <a:lnTo>
                    <a:pt x="187" y="66"/>
                  </a:lnTo>
                  <a:lnTo>
                    <a:pt x="190" y="89"/>
                  </a:lnTo>
                  <a:lnTo>
                    <a:pt x="187" y="114"/>
                  </a:lnTo>
                  <a:lnTo>
                    <a:pt x="179" y="136"/>
                  </a:lnTo>
                  <a:lnTo>
                    <a:pt x="165" y="153"/>
                  </a:lnTo>
                  <a:lnTo>
                    <a:pt x="150" y="167"/>
                  </a:lnTo>
                  <a:lnTo>
                    <a:pt x="128" y="175"/>
                  </a:lnTo>
                  <a:lnTo>
                    <a:pt x="104" y="178"/>
                  </a:lnTo>
                  <a:lnTo>
                    <a:pt x="100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79" y="285"/>
                  </a:lnTo>
                  <a:lnTo>
                    <a:pt x="190" y="300"/>
                  </a:lnTo>
                  <a:lnTo>
                    <a:pt x="198" y="313"/>
                  </a:lnTo>
                  <a:lnTo>
                    <a:pt x="204" y="321"/>
                  </a:lnTo>
                  <a:lnTo>
                    <a:pt x="206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7" y="286"/>
                  </a:lnTo>
                  <a:lnTo>
                    <a:pt x="120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8" name="Freeform 43"/>
            <p:cNvSpPr>
              <a:spLocks noEditPoints="1"/>
            </p:cNvSpPr>
            <p:nvPr/>
          </p:nvSpPr>
          <p:spPr bwMode="auto">
            <a:xfrm>
              <a:off x="7018338" y="5353050"/>
              <a:ext cx="338138" cy="514350"/>
            </a:xfrm>
            <a:custGeom>
              <a:avLst/>
              <a:gdLst>
                <a:gd name="T0" fmla="*/ 38 w 213"/>
                <a:gd name="T1" fmla="*/ 292 h 324"/>
                <a:gd name="T2" fmla="*/ 133 w 213"/>
                <a:gd name="T3" fmla="*/ 291 h 324"/>
                <a:gd name="T4" fmla="*/ 163 w 213"/>
                <a:gd name="T5" fmla="*/ 271 h 324"/>
                <a:gd name="T6" fmla="*/ 172 w 213"/>
                <a:gd name="T7" fmla="*/ 232 h 324"/>
                <a:gd name="T8" fmla="*/ 161 w 213"/>
                <a:gd name="T9" fmla="*/ 196 h 324"/>
                <a:gd name="T10" fmla="*/ 133 w 213"/>
                <a:gd name="T11" fmla="*/ 175 h 324"/>
                <a:gd name="T12" fmla="*/ 96 w 213"/>
                <a:gd name="T13" fmla="*/ 172 h 324"/>
                <a:gd name="T14" fmla="*/ 38 w 213"/>
                <a:gd name="T15" fmla="*/ 33 h 324"/>
                <a:gd name="T16" fmla="*/ 94 w 213"/>
                <a:gd name="T17" fmla="*/ 139 h 324"/>
                <a:gd name="T18" fmla="*/ 133 w 213"/>
                <a:gd name="T19" fmla="*/ 135 h 324"/>
                <a:gd name="T20" fmla="*/ 152 w 213"/>
                <a:gd name="T21" fmla="*/ 111 h 324"/>
                <a:gd name="T22" fmla="*/ 156 w 213"/>
                <a:gd name="T23" fmla="*/ 86 h 324"/>
                <a:gd name="T24" fmla="*/ 145 w 213"/>
                <a:gd name="T25" fmla="*/ 53 h 324"/>
                <a:gd name="T26" fmla="*/ 119 w 213"/>
                <a:gd name="T27" fmla="*/ 36 h 324"/>
                <a:gd name="T28" fmla="*/ 85 w 213"/>
                <a:gd name="T29" fmla="*/ 33 h 324"/>
                <a:gd name="T30" fmla="*/ 0 w 213"/>
                <a:gd name="T31" fmla="*/ 0 h 324"/>
                <a:gd name="T32" fmla="*/ 81 w 213"/>
                <a:gd name="T33" fmla="*/ 0 h 324"/>
                <a:gd name="T34" fmla="*/ 122 w 213"/>
                <a:gd name="T35" fmla="*/ 2 h 324"/>
                <a:gd name="T36" fmla="*/ 144 w 213"/>
                <a:gd name="T37" fmla="*/ 8 h 324"/>
                <a:gd name="T38" fmla="*/ 185 w 213"/>
                <a:gd name="T39" fmla="*/ 36 h 324"/>
                <a:gd name="T40" fmla="*/ 199 w 213"/>
                <a:gd name="T41" fmla="*/ 81 h 324"/>
                <a:gd name="T42" fmla="*/ 185 w 213"/>
                <a:gd name="T43" fmla="*/ 125 h 324"/>
                <a:gd name="T44" fmla="*/ 141 w 213"/>
                <a:gd name="T45" fmla="*/ 152 h 324"/>
                <a:gd name="T46" fmla="*/ 172 w 213"/>
                <a:gd name="T47" fmla="*/ 163 h 324"/>
                <a:gd name="T48" fmla="*/ 197 w 213"/>
                <a:gd name="T49" fmla="*/ 183 h 324"/>
                <a:gd name="T50" fmla="*/ 211 w 213"/>
                <a:gd name="T51" fmla="*/ 217 h 324"/>
                <a:gd name="T52" fmla="*/ 210 w 213"/>
                <a:gd name="T53" fmla="*/ 261 h 324"/>
                <a:gd name="T54" fmla="*/ 183 w 213"/>
                <a:gd name="T55" fmla="*/ 302 h 324"/>
                <a:gd name="T56" fmla="*/ 152 w 213"/>
                <a:gd name="T57" fmla="*/ 319 h 324"/>
                <a:gd name="T58" fmla="*/ 128 w 213"/>
                <a:gd name="T59" fmla="*/ 322 h 324"/>
                <a:gd name="T60" fmla="*/ 85 w 213"/>
                <a:gd name="T61" fmla="*/ 324 h 324"/>
                <a:gd name="T62" fmla="*/ 0 w 213"/>
                <a:gd name="T6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324">
                  <a:moveTo>
                    <a:pt x="38" y="172"/>
                  </a:moveTo>
                  <a:lnTo>
                    <a:pt x="38" y="292"/>
                  </a:lnTo>
                  <a:lnTo>
                    <a:pt x="106" y="292"/>
                  </a:lnTo>
                  <a:lnTo>
                    <a:pt x="133" y="291"/>
                  </a:lnTo>
                  <a:lnTo>
                    <a:pt x="150" y="283"/>
                  </a:lnTo>
                  <a:lnTo>
                    <a:pt x="163" y="271"/>
                  </a:lnTo>
                  <a:lnTo>
                    <a:pt x="170" y="253"/>
                  </a:lnTo>
                  <a:lnTo>
                    <a:pt x="172" y="232"/>
                  </a:lnTo>
                  <a:lnTo>
                    <a:pt x="169" y="213"/>
                  </a:lnTo>
                  <a:lnTo>
                    <a:pt x="161" y="196"/>
                  </a:lnTo>
                  <a:lnTo>
                    <a:pt x="149" y="181"/>
                  </a:lnTo>
                  <a:lnTo>
                    <a:pt x="133" y="175"/>
                  </a:lnTo>
                  <a:lnTo>
                    <a:pt x="117" y="172"/>
                  </a:lnTo>
                  <a:lnTo>
                    <a:pt x="96" y="172"/>
                  </a:lnTo>
                  <a:lnTo>
                    <a:pt x="38" y="172"/>
                  </a:lnTo>
                  <a:close/>
                  <a:moveTo>
                    <a:pt x="38" y="33"/>
                  </a:moveTo>
                  <a:lnTo>
                    <a:pt x="38" y="139"/>
                  </a:lnTo>
                  <a:lnTo>
                    <a:pt x="94" y="139"/>
                  </a:lnTo>
                  <a:lnTo>
                    <a:pt x="117" y="138"/>
                  </a:lnTo>
                  <a:lnTo>
                    <a:pt x="133" y="135"/>
                  </a:lnTo>
                  <a:lnTo>
                    <a:pt x="142" y="125"/>
                  </a:lnTo>
                  <a:lnTo>
                    <a:pt x="152" y="111"/>
                  </a:lnTo>
                  <a:lnTo>
                    <a:pt x="155" y="100"/>
                  </a:lnTo>
                  <a:lnTo>
                    <a:pt x="156" y="86"/>
                  </a:lnTo>
                  <a:lnTo>
                    <a:pt x="153" y="69"/>
                  </a:lnTo>
                  <a:lnTo>
                    <a:pt x="145" y="53"/>
                  </a:lnTo>
                  <a:lnTo>
                    <a:pt x="135" y="42"/>
                  </a:lnTo>
                  <a:lnTo>
                    <a:pt x="119" y="36"/>
                  </a:lnTo>
                  <a:lnTo>
                    <a:pt x="105" y="33"/>
                  </a:lnTo>
                  <a:lnTo>
                    <a:pt x="85" y="33"/>
                  </a:lnTo>
                  <a:lnTo>
                    <a:pt x="38" y="33"/>
                  </a:lnTo>
                  <a:close/>
                  <a:moveTo>
                    <a:pt x="0" y="0"/>
                  </a:moveTo>
                  <a:lnTo>
                    <a:pt x="47" y="0"/>
                  </a:lnTo>
                  <a:lnTo>
                    <a:pt x="81" y="0"/>
                  </a:lnTo>
                  <a:lnTo>
                    <a:pt x="105" y="2"/>
                  </a:lnTo>
                  <a:lnTo>
                    <a:pt x="122" y="2"/>
                  </a:lnTo>
                  <a:lnTo>
                    <a:pt x="135" y="5"/>
                  </a:lnTo>
                  <a:lnTo>
                    <a:pt x="144" y="8"/>
                  </a:lnTo>
                  <a:lnTo>
                    <a:pt x="166" y="19"/>
                  </a:lnTo>
                  <a:lnTo>
                    <a:pt x="185" y="36"/>
                  </a:lnTo>
                  <a:lnTo>
                    <a:pt x="195" y="58"/>
                  </a:lnTo>
                  <a:lnTo>
                    <a:pt x="199" y="81"/>
                  </a:lnTo>
                  <a:lnTo>
                    <a:pt x="195" y="105"/>
                  </a:lnTo>
                  <a:lnTo>
                    <a:pt x="185" y="125"/>
                  </a:lnTo>
                  <a:lnTo>
                    <a:pt x="166" y="141"/>
                  </a:lnTo>
                  <a:lnTo>
                    <a:pt x="141" y="152"/>
                  </a:lnTo>
                  <a:lnTo>
                    <a:pt x="158" y="156"/>
                  </a:lnTo>
                  <a:lnTo>
                    <a:pt x="172" y="163"/>
                  </a:lnTo>
                  <a:lnTo>
                    <a:pt x="183" y="169"/>
                  </a:lnTo>
                  <a:lnTo>
                    <a:pt x="197" y="183"/>
                  </a:lnTo>
                  <a:lnTo>
                    <a:pt x="206" y="200"/>
                  </a:lnTo>
                  <a:lnTo>
                    <a:pt x="211" y="217"/>
                  </a:lnTo>
                  <a:lnTo>
                    <a:pt x="213" y="236"/>
                  </a:lnTo>
                  <a:lnTo>
                    <a:pt x="210" y="261"/>
                  </a:lnTo>
                  <a:lnTo>
                    <a:pt x="200" y="285"/>
                  </a:lnTo>
                  <a:lnTo>
                    <a:pt x="183" y="302"/>
                  </a:lnTo>
                  <a:lnTo>
                    <a:pt x="163" y="314"/>
                  </a:lnTo>
                  <a:lnTo>
                    <a:pt x="152" y="319"/>
                  </a:lnTo>
                  <a:lnTo>
                    <a:pt x="141" y="321"/>
                  </a:lnTo>
                  <a:lnTo>
                    <a:pt x="128" y="322"/>
                  </a:lnTo>
                  <a:lnTo>
                    <a:pt x="110" y="324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9" name="Freeform 44"/>
            <p:cNvSpPr>
              <a:spLocks noEditPoints="1"/>
            </p:cNvSpPr>
            <p:nvPr/>
          </p:nvSpPr>
          <p:spPr bwMode="auto">
            <a:xfrm>
              <a:off x="7453313" y="5343525"/>
              <a:ext cx="412750" cy="533400"/>
            </a:xfrm>
            <a:custGeom>
              <a:avLst/>
              <a:gdLst>
                <a:gd name="T0" fmla="*/ 107 w 260"/>
                <a:gd name="T1" fmla="*/ 34 h 336"/>
                <a:gd name="T2" fmla="*/ 71 w 260"/>
                <a:gd name="T3" fmla="*/ 55 h 336"/>
                <a:gd name="T4" fmla="*/ 51 w 260"/>
                <a:gd name="T5" fmla="*/ 94 h 336"/>
                <a:gd name="T6" fmla="*/ 43 w 260"/>
                <a:gd name="T7" fmla="*/ 159 h 336"/>
                <a:gd name="T8" fmla="*/ 50 w 260"/>
                <a:gd name="T9" fmla="*/ 225 h 336"/>
                <a:gd name="T10" fmla="*/ 64 w 260"/>
                <a:gd name="T11" fmla="*/ 272 h 336"/>
                <a:gd name="T12" fmla="*/ 93 w 260"/>
                <a:gd name="T13" fmla="*/ 297 h 336"/>
                <a:gd name="T14" fmla="*/ 132 w 260"/>
                <a:gd name="T15" fmla="*/ 306 h 336"/>
                <a:gd name="T16" fmla="*/ 178 w 260"/>
                <a:gd name="T17" fmla="*/ 294 h 336"/>
                <a:gd name="T18" fmla="*/ 203 w 260"/>
                <a:gd name="T19" fmla="*/ 266 h 336"/>
                <a:gd name="T20" fmla="*/ 214 w 260"/>
                <a:gd name="T21" fmla="*/ 231 h 336"/>
                <a:gd name="T22" fmla="*/ 217 w 260"/>
                <a:gd name="T23" fmla="*/ 180 h 336"/>
                <a:gd name="T24" fmla="*/ 214 w 260"/>
                <a:gd name="T25" fmla="*/ 119 h 336"/>
                <a:gd name="T26" fmla="*/ 201 w 260"/>
                <a:gd name="T27" fmla="*/ 77 h 336"/>
                <a:gd name="T28" fmla="*/ 182 w 260"/>
                <a:gd name="T29" fmla="*/ 50 h 336"/>
                <a:gd name="T30" fmla="*/ 149 w 260"/>
                <a:gd name="T31" fmla="*/ 34 h 336"/>
                <a:gd name="T32" fmla="*/ 129 w 260"/>
                <a:gd name="T33" fmla="*/ 0 h 336"/>
                <a:gd name="T34" fmla="*/ 178 w 260"/>
                <a:gd name="T35" fmla="*/ 9 h 336"/>
                <a:gd name="T36" fmla="*/ 210 w 260"/>
                <a:gd name="T37" fmla="*/ 30 h 336"/>
                <a:gd name="T38" fmla="*/ 231 w 260"/>
                <a:gd name="T39" fmla="*/ 53 h 336"/>
                <a:gd name="T40" fmla="*/ 253 w 260"/>
                <a:gd name="T41" fmla="*/ 105 h 336"/>
                <a:gd name="T42" fmla="*/ 260 w 260"/>
                <a:gd name="T43" fmla="*/ 173 h 336"/>
                <a:gd name="T44" fmla="*/ 253 w 260"/>
                <a:gd name="T45" fmla="*/ 238 h 336"/>
                <a:gd name="T46" fmla="*/ 231 w 260"/>
                <a:gd name="T47" fmla="*/ 286 h 336"/>
                <a:gd name="T48" fmla="*/ 189 w 260"/>
                <a:gd name="T49" fmla="*/ 323 h 336"/>
                <a:gd name="T50" fmla="*/ 131 w 260"/>
                <a:gd name="T51" fmla="*/ 336 h 336"/>
                <a:gd name="T52" fmla="*/ 78 w 260"/>
                <a:gd name="T53" fmla="*/ 325 h 336"/>
                <a:gd name="T54" fmla="*/ 39 w 260"/>
                <a:gd name="T55" fmla="*/ 295 h 336"/>
                <a:gd name="T56" fmla="*/ 10 w 260"/>
                <a:gd name="T57" fmla="*/ 241 h 336"/>
                <a:gd name="T58" fmla="*/ 0 w 260"/>
                <a:gd name="T59" fmla="*/ 167 h 336"/>
                <a:gd name="T60" fmla="*/ 12 w 260"/>
                <a:gd name="T61" fmla="*/ 89 h 336"/>
                <a:gd name="T62" fmla="*/ 45 w 260"/>
                <a:gd name="T63" fmla="*/ 34 h 336"/>
                <a:gd name="T64" fmla="*/ 96 w 260"/>
                <a:gd name="T65" fmla="*/ 5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0" h="336">
                  <a:moveTo>
                    <a:pt x="129" y="31"/>
                  </a:moveTo>
                  <a:lnTo>
                    <a:pt x="107" y="34"/>
                  </a:lnTo>
                  <a:lnTo>
                    <a:pt x="87" y="42"/>
                  </a:lnTo>
                  <a:lnTo>
                    <a:pt x="71" y="55"/>
                  </a:lnTo>
                  <a:lnTo>
                    <a:pt x="60" y="70"/>
                  </a:lnTo>
                  <a:lnTo>
                    <a:pt x="51" y="94"/>
                  </a:lnTo>
                  <a:lnTo>
                    <a:pt x="45" y="123"/>
                  </a:lnTo>
                  <a:lnTo>
                    <a:pt x="43" y="159"/>
                  </a:lnTo>
                  <a:lnTo>
                    <a:pt x="45" y="194"/>
                  </a:lnTo>
                  <a:lnTo>
                    <a:pt x="50" y="225"/>
                  </a:lnTo>
                  <a:lnTo>
                    <a:pt x="56" y="252"/>
                  </a:lnTo>
                  <a:lnTo>
                    <a:pt x="64" y="272"/>
                  </a:lnTo>
                  <a:lnTo>
                    <a:pt x="76" y="286"/>
                  </a:lnTo>
                  <a:lnTo>
                    <a:pt x="93" y="297"/>
                  </a:lnTo>
                  <a:lnTo>
                    <a:pt x="112" y="305"/>
                  </a:lnTo>
                  <a:lnTo>
                    <a:pt x="132" y="306"/>
                  </a:lnTo>
                  <a:lnTo>
                    <a:pt x="157" y="303"/>
                  </a:lnTo>
                  <a:lnTo>
                    <a:pt x="178" y="294"/>
                  </a:lnTo>
                  <a:lnTo>
                    <a:pt x="193" y="278"/>
                  </a:lnTo>
                  <a:lnTo>
                    <a:pt x="203" y="266"/>
                  </a:lnTo>
                  <a:lnTo>
                    <a:pt x="209" y="250"/>
                  </a:lnTo>
                  <a:lnTo>
                    <a:pt x="214" y="231"/>
                  </a:lnTo>
                  <a:lnTo>
                    <a:pt x="217" y="208"/>
                  </a:lnTo>
                  <a:lnTo>
                    <a:pt x="217" y="180"/>
                  </a:lnTo>
                  <a:lnTo>
                    <a:pt x="217" y="147"/>
                  </a:lnTo>
                  <a:lnTo>
                    <a:pt x="214" y="119"/>
                  </a:lnTo>
                  <a:lnTo>
                    <a:pt x="209" y="95"/>
                  </a:lnTo>
                  <a:lnTo>
                    <a:pt x="201" y="77"/>
                  </a:lnTo>
                  <a:lnTo>
                    <a:pt x="193" y="62"/>
                  </a:lnTo>
                  <a:lnTo>
                    <a:pt x="182" y="50"/>
                  </a:lnTo>
                  <a:lnTo>
                    <a:pt x="167" y="41"/>
                  </a:lnTo>
                  <a:lnTo>
                    <a:pt x="149" y="34"/>
                  </a:lnTo>
                  <a:lnTo>
                    <a:pt x="129" y="31"/>
                  </a:lnTo>
                  <a:close/>
                  <a:moveTo>
                    <a:pt x="129" y="0"/>
                  </a:moveTo>
                  <a:lnTo>
                    <a:pt x="156" y="3"/>
                  </a:lnTo>
                  <a:lnTo>
                    <a:pt x="178" y="9"/>
                  </a:lnTo>
                  <a:lnTo>
                    <a:pt x="195" y="19"/>
                  </a:lnTo>
                  <a:lnTo>
                    <a:pt x="210" y="30"/>
                  </a:lnTo>
                  <a:lnTo>
                    <a:pt x="221" y="42"/>
                  </a:lnTo>
                  <a:lnTo>
                    <a:pt x="231" y="53"/>
                  </a:lnTo>
                  <a:lnTo>
                    <a:pt x="245" y="78"/>
                  </a:lnTo>
                  <a:lnTo>
                    <a:pt x="253" y="105"/>
                  </a:lnTo>
                  <a:lnTo>
                    <a:pt x="259" y="137"/>
                  </a:lnTo>
                  <a:lnTo>
                    <a:pt x="260" y="173"/>
                  </a:lnTo>
                  <a:lnTo>
                    <a:pt x="259" y="208"/>
                  </a:lnTo>
                  <a:lnTo>
                    <a:pt x="253" y="238"/>
                  </a:lnTo>
                  <a:lnTo>
                    <a:pt x="245" y="264"/>
                  </a:lnTo>
                  <a:lnTo>
                    <a:pt x="231" y="286"/>
                  </a:lnTo>
                  <a:lnTo>
                    <a:pt x="214" y="305"/>
                  </a:lnTo>
                  <a:lnTo>
                    <a:pt x="189" y="323"/>
                  </a:lnTo>
                  <a:lnTo>
                    <a:pt x="162" y="333"/>
                  </a:lnTo>
                  <a:lnTo>
                    <a:pt x="131" y="336"/>
                  </a:lnTo>
                  <a:lnTo>
                    <a:pt x="103" y="333"/>
                  </a:lnTo>
                  <a:lnTo>
                    <a:pt x="78" y="325"/>
                  </a:lnTo>
                  <a:lnTo>
                    <a:pt x="57" y="313"/>
                  </a:lnTo>
                  <a:lnTo>
                    <a:pt x="39" y="295"/>
                  </a:lnTo>
                  <a:lnTo>
                    <a:pt x="21" y="270"/>
                  </a:lnTo>
                  <a:lnTo>
                    <a:pt x="10" y="241"/>
                  </a:lnTo>
                  <a:lnTo>
                    <a:pt x="3" y="206"/>
                  </a:lnTo>
                  <a:lnTo>
                    <a:pt x="0" y="167"/>
                  </a:lnTo>
                  <a:lnTo>
                    <a:pt x="3" y="125"/>
                  </a:lnTo>
                  <a:lnTo>
                    <a:pt x="12" y="89"/>
                  </a:lnTo>
                  <a:lnTo>
                    <a:pt x="26" y="58"/>
                  </a:lnTo>
                  <a:lnTo>
                    <a:pt x="45" y="34"/>
                  </a:lnTo>
                  <a:lnTo>
                    <a:pt x="68" y="16"/>
                  </a:lnTo>
                  <a:lnTo>
                    <a:pt x="96" y="5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50" name="Freeform 45"/>
            <p:cNvSpPr>
              <a:spLocks noEditPoints="1"/>
            </p:cNvSpPr>
            <p:nvPr/>
          </p:nvSpPr>
          <p:spPr bwMode="auto">
            <a:xfrm>
              <a:off x="7985126" y="5353050"/>
              <a:ext cx="328613" cy="514350"/>
            </a:xfrm>
            <a:custGeom>
              <a:avLst/>
              <a:gdLst>
                <a:gd name="T0" fmla="*/ 39 w 207"/>
                <a:gd name="T1" fmla="*/ 33 h 324"/>
                <a:gd name="T2" fmla="*/ 39 w 207"/>
                <a:gd name="T3" fmla="*/ 153 h 324"/>
                <a:gd name="T4" fmla="*/ 74 w 207"/>
                <a:gd name="T5" fmla="*/ 153 h 324"/>
                <a:gd name="T6" fmla="*/ 100 w 207"/>
                <a:gd name="T7" fmla="*/ 152 h 324"/>
                <a:gd name="T8" fmla="*/ 119 w 207"/>
                <a:gd name="T9" fmla="*/ 147 h 324"/>
                <a:gd name="T10" fmla="*/ 133 w 207"/>
                <a:gd name="T11" fmla="*/ 138 h 324"/>
                <a:gd name="T12" fmla="*/ 142 w 207"/>
                <a:gd name="T13" fmla="*/ 125 h 324"/>
                <a:gd name="T14" fmla="*/ 147 w 207"/>
                <a:gd name="T15" fmla="*/ 108 h 324"/>
                <a:gd name="T16" fmla="*/ 149 w 207"/>
                <a:gd name="T17" fmla="*/ 89 h 324"/>
                <a:gd name="T18" fmla="*/ 146 w 207"/>
                <a:gd name="T19" fmla="*/ 67 h 324"/>
                <a:gd name="T20" fmla="*/ 135 w 207"/>
                <a:gd name="T21" fmla="*/ 50 h 324"/>
                <a:gd name="T22" fmla="*/ 117 w 207"/>
                <a:gd name="T23" fmla="*/ 39 h 324"/>
                <a:gd name="T24" fmla="*/ 100 w 207"/>
                <a:gd name="T25" fmla="*/ 35 h 324"/>
                <a:gd name="T26" fmla="*/ 77 w 207"/>
                <a:gd name="T27" fmla="*/ 33 h 324"/>
                <a:gd name="T28" fmla="*/ 39 w 207"/>
                <a:gd name="T29" fmla="*/ 33 h 324"/>
                <a:gd name="T30" fmla="*/ 0 w 207"/>
                <a:gd name="T31" fmla="*/ 0 h 324"/>
                <a:gd name="T32" fmla="*/ 77 w 207"/>
                <a:gd name="T33" fmla="*/ 0 h 324"/>
                <a:gd name="T34" fmla="*/ 105 w 207"/>
                <a:gd name="T35" fmla="*/ 2 h 324"/>
                <a:gd name="T36" fmla="*/ 128 w 207"/>
                <a:gd name="T37" fmla="*/ 6 h 324"/>
                <a:gd name="T38" fmla="*/ 146 w 207"/>
                <a:gd name="T39" fmla="*/ 13 h 324"/>
                <a:gd name="T40" fmla="*/ 158 w 207"/>
                <a:gd name="T41" fmla="*/ 20 h 324"/>
                <a:gd name="T42" fmla="*/ 169 w 207"/>
                <a:gd name="T43" fmla="*/ 31 h 324"/>
                <a:gd name="T44" fmla="*/ 180 w 207"/>
                <a:gd name="T45" fmla="*/ 47 h 324"/>
                <a:gd name="T46" fmla="*/ 188 w 207"/>
                <a:gd name="T47" fmla="*/ 66 h 324"/>
                <a:gd name="T48" fmla="*/ 189 w 207"/>
                <a:gd name="T49" fmla="*/ 89 h 324"/>
                <a:gd name="T50" fmla="*/ 188 w 207"/>
                <a:gd name="T51" fmla="*/ 114 h 324"/>
                <a:gd name="T52" fmla="*/ 180 w 207"/>
                <a:gd name="T53" fmla="*/ 136 h 324"/>
                <a:gd name="T54" fmla="*/ 166 w 207"/>
                <a:gd name="T55" fmla="*/ 153 h 324"/>
                <a:gd name="T56" fmla="*/ 149 w 207"/>
                <a:gd name="T57" fmla="*/ 167 h 324"/>
                <a:gd name="T58" fmla="*/ 128 w 207"/>
                <a:gd name="T59" fmla="*/ 175 h 324"/>
                <a:gd name="T60" fmla="*/ 103 w 207"/>
                <a:gd name="T61" fmla="*/ 178 h 324"/>
                <a:gd name="T62" fmla="*/ 99 w 207"/>
                <a:gd name="T63" fmla="*/ 178 h 324"/>
                <a:gd name="T64" fmla="*/ 113 w 207"/>
                <a:gd name="T65" fmla="*/ 191 h 324"/>
                <a:gd name="T66" fmla="*/ 124 w 207"/>
                <a:gd name="T67" fmla="*/ 203 h 324"/>
                <a:gd name="T68" fmla="*/ 132 w 207"/>
                <a:gd name="T69" fmla="*/ 214 h 324"/>
                <a:gd name="T70" fmla="*/ 138 w 207"/>
                <a:gd name="T71" fmla="*/ 224 h 324"/>
                <a:gd name="T72" fmla="*/ 147 w 207"/>
                <a:gd name="T73" fmla="*/ 236 h 324"/>
                <a:gd name="T74" fmla="*/ 158 w 207"/>
                <a:gd name="T75" fmla="*/ 250 h 324"/>
                <a:gd name="T76" fmla="*/ 169 w 207"/>
                <a:gd name="T77" fmla="*/ 267 h 324"/>
                <a:gd name="T78" fmla="*/ 180 w 207"/>
                <a:gd name="T79" fmla="*/ 285 h 324"/>
                <a:gd name="T80" fmla="*/ 191 w 207"/>
                <a:gd name="T81" fmla="*/ 300 h 324"/>
                <a:gd name="T82" fmla="*/ 199 w 207"/>
                <a:gd name="T83" fmla="*/ 313 h 324"/>
                <a:gd name="T84" fmla="*/ 205 w 207"/>
                <a:gd name="T85" fmla="*/ 321 h 324"/>
                <a:gd name="T86" fmla="*/ 207 w 207"/>
                <a:gd name="T87" fmla="*/ 324 h 324"/>
                <a:gd name="T88" fmla="*/ 158 w 207"/>
                <a:gd name="T89" fmla="*/ 324 h 324"/>
                <a:gd name="T90" fmla="*/ 150 w 207"/>
                <a:gd name="T91" fmla="*/ 308 h 324"/>
                <a:gd name="T92" fmla="*/ 138 w 207"/>
                <a:gd name="T93" fmla="*/ 286 h 324"/>
                <a:gd name="T94" fmla="*/ 121 w 207"/>
                <a:gd name="T95" fmla="*/ 261 h 324"/>
                <a:gd name="T96" fmla="*/ 100 w 207"/>
                <a:gd name="T97" fmla="*/ 232 h 324"/>
                <a:gd name="T98" fmla="*/ 75 w 207"/>
                <a:gd name="T99" fmla="*/ 199 h 324"/>
                <a:gd name="T100" fmla="*/ 64 w 207"/>
                <a:gd name="T101" fmla="*/ 186 h 324"/>
                <a:gd name="T102" fmla="*/ 53 w 207"/>
                <a:gd name="T103" fmla="*/ 180 h 324"/>
                <a:gd name="T104" fmla="*/ 39 w 207"/>
                <a:gd name="T105" fmla="*/ 178 h 324"/>
                <a:gd name="T106" fmla="*/ 39 w 207"/>
                <a:gd name="T107" fmla="*/ 324 h 324"/>
                <a:gd name="T108" fmla="*/ 0 w 207"/>
                <a:gd name="T109" fmla="*/ 324 h 324"/>
                <a:gd name="T110" fmla="*/ 0 w 207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7" h="324">
                  <a:moveTo>
                    <a:pt x="39" y="33"/>
                  </a:moveTo>
                  <a:lnTo>
                    <a:pt x="39" y="153"/>
                  </a:lnTo>
                  <a:lnTo>
                    <a:pt x="74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49" y="89"/>
                  </a:lnTo>
                  <a:lnTo>
                    <a:pt x="146" y="67"/>
                  </a:lnTo>
                  <a:lnTo>
                    <a:pt x="135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7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7" y="0"/>
                  </a:lnTo>
                  <a:lnTo>
                    <a:pt x="105" y="2"/>
                  </a:lnTo>
                  <a:lnTo>
                    <a:pt x="128" y="6"/>
                  </a:lnTo>
                  <a:lnTo>
                    <a:pt x="146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80" y="47"/>
                  </a:lnTo>
                  <a:lnTo>
                    <a:pt x="188" y="66"/>
                  </a:lnTo>
                  <a:lnTo>
                    <a:pt x="189" y="89"/>
                  </a:lnTo>
                  <a:lnTo>
                    <a:pt x="188" y="114"/>
                  </a:lnTo>
                  <a:lnTo>
                    <a:pt x="180" y="136"/>
                  </a:lnTo>
                  <a:lnTo>
                    <a:pt x="166" y="153"/>
                  </a:lnTo>
                  <a:lnTo>
                    <a:pt x="149" y="167"/>
                  </a:lnTo>
                  <a:lnTo>
                    <a:pt x="128" y="175"/>
                  </a:lnTo>
                  <a:lnTo>
                    <a:pt x="103" y="178"/>
                  </a:lnTo>
                  <a:lnTo>
                    <a:pt x="99" y="178"/>
                  </a:lnTo>
                  <a:lnTo>
                    <a:pt x="113" y="191"/>
                  </a:lnTo>
                  <a:lnTo>
                    <a:pt x="124" y="203"/>
                  </a:lnTo>
                  <a:lnTo>
                    <a:pt x="132" y="214"/>
                  </a:lnTo>
                  <a:lnTo>
                    <a:pt x="138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80" y="285"/>
                  </a:lnTo>
                  <a:lnTo>
                    <a:pt x="191" y="300"/>
                  </a:lnTo>
                  <a:lnTo>
                    <a:pt x="199" y="313"/>
                  </a:lnTo>
                  <a:lnTo>
                    <a:pt x="205" y="321"/>
                  </a:lnTo>
                  <a:lnTo>
                    <a:pt x="207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8" y="286"/>
                  </a:lnTo>
                  <a:lnTo>
                    <a:pt x="121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51" name="Freeform 46"/>
            <p:cNvSpPr>
              <a:spLocks/>
            </p:cNvSpPr>
            <p:nvPr/>
          </p:nvSpPr>
          <p:spPr bwMode="auto">
            <a:xfrm>
              <a:off x="8402638" y="5353050"/>
              <a:ext cx="341313" cy="514350"/>
            </a:xfrm>
            <a:custGeom>
              <a:avLst/>
              <a:gdLst>
                <a:gd name="T0" fmla="*/ 0 w 215"/>
                <a:gd name="T1" fmla="*/ 0 h 324"/>
                <a:gd name="T2" fmla="*/ 45 w 215"/>
                <a:gd name="T3" fmla="*/ 0 h 324"/>
                <a:gd name="T4" fmla="*/ 153 w 215"/>
                <a:gd name="T5" fmla="*/ 207 h 324"/>
                <a:gd name="T6" fmla="*/ 162 w 215"/>
                <a:gd name="T7" fmla="*/ 225 h 324"/>
                <a:gd name="T8" fmla="*/ 170 w 215"/>
                <a:gd name="T9" fmla="*/ 244 h 324"/>
                <a:gd name="T10" fmla="*/ 176 w 215"/>
                <a:gd name="T11" fmla="*/ 258 h 324"/>
                <a:gd name="T12" fmla="*/ 181 w 215"/>
                <a:gd name="T13" fmla="*/ 271 h 324"/>
                <a:gd name="T14" fmla="*/ 182 w 215"/>
                <a:gd name="T15" fmla="*/ 275 h 324"/>
                <a:gd name="T16" fmla="*/ 182 w 215"/>
                <a:gd name="T17" fmla="*/ 271 h 324"/>
                <a:gd name="T18" fmla="*/ 182 w 215"/>
                <a:gd name="T19" fmla="*/ 260 h 324"/>
                <a:gd name="T20" fmla="*/ 181 w 215"/>
                <a:gd name="T21" fmla="*/ 242 h 324"/>
                <a:gd name="T22" fmla="*/ 179 w 215"/>
                <a:gd name="T23" fmla="*/ 222 h 324"/>
                <a:gd name="T24" fmla="*/ 179 w 215"/>
                <a:gd name="T25" fmla="*/ 200 h 324"/>
                <a:gd name="T26" fmla="*/ 179 w 215"/>
                <a:gd name="T27" fmla="*/ 177 h 324"/>
                <a:gd name="T28" fmla="*/ 178 w 215"/>
                <a:gd name="T29" fmla="*/ 0 h 324"/>
                <a:gd name="T30" fmla="*/ 215 w 215"/>
                <a:gd name="T31" fmla="*/ 0 h 324"/>
                <a:gd name="T32" fmla="*/ 215 w 215"/>
                <a:gd name="T33" fmla="*/ 324 h 324"/>
                <a:gd name="T34" fmla="*/ 175 w 215"/>
                <a:gd name="T35" fmla="*/ 324 h 324"/>
                <a:gd name="T36" fmla="*/ 72 w 215"/>
                <a:gd name="T37" fmla="*/ 125 h 324"/>
                <a:gd name="T38" fmla="*/ 61 w 215"/>
                <a:gd name="T39" fmla="*/ 106 h 324"/>
                <a:gd name="T40" fmla="*/ 53 w 215"/>
                <a:gd name="T41" fmla="*/ 88 h 324"/>
                <a:gd name="T42" fmla="*/ 45 w 215"/>
                <a:gd name="T43" fmla="*/ 72 h 324"/>
                <a:gd name="T44" fmla="*/ 39 w 215"/>
                <a:gd name="T45" fmla="*/ 60 h 324"/>
                <a:gd name="T46" fmla="*/ 36 w 215"/>
                <a:gd name="T47" fmla="*/ 52 h 324"/>
                <a:gd name="T48" fmla="*/ 34 w 215"/>
                <a:gd name="T49" fmla="*/ 49 h 324"/>
                <a:gd name="T50" fmla="*/ 34 w 215"/>
                <a:gd name="T51" fmla="*/ 53 h 324"/>
                <a:gd name="T52" fmla="*/ 36 w 215"/>
                <a:gd name="T53" fmla="*/ 67 h 324"/>
                <a:gd name="T54" fmla="*/ 37 w 215"/>
                <a:gd name="T55" fmla="*/ 88 h 324"/>
                <a:gd name="T56" fmla="*/ 37 w 215"/>
                <a:gd name="T57" fmla="*/ 111 h 324"/>
                <a:gd name="T58" fmla="*/ 39 w 215"/>
                <a:gd name="T59" fmla="*/ 136 h 324"/>
                <a:gd name="T60" fmla="*/ 40 w 215"/>
                <a:gd name="T61" fmla="*/ 324 h 324"/>
                <a:gd name="T62" fmla="*/ 0 w 215"/>
                <a:gd name="T63" fmla="*/ 324 h 324"/>
                <a:gd name="T64" fmla="*/ 0 w 215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5" h="324">
                  <a:moveTo>
                    <a:pt x="0" y="0"/>
                  </a:moveTo>
                  <a:lnTo>
                    <a:pt x="45" y="0"/>
                  </a:lnTo>
                  <a:lnTo>
                    <a:pt x="153" y="207"/>
                  </a:lnTo>
                  <a:lnTo>
                    <a:pt x="162" y="225"/>
                  </a:lnTo>
                  <a:lnTo>
                    <a:pt x="170" y="244"/>
                  </a:lnTo>
                  <a:lnTo>
                    <a:pt x="176" y="258"/>
                  </a:lnTo>
                  <a:lnTo>
                    <a:pt x="181" y="271"/>
                  </a:lnTo>
                  <a:lnTo>
                    <a:pt x="182" y="275"/>
                  </a:lnTo>
                  <a:lnTo>
                    <a:pt x="182" y="271"/>
                  </a:lnTo>
                  <a:lnTo>
                    <a:pt x="182" y="260"/>
                  </a:lnTo>
                  <a:lnTo>
                    <a:pt x="181" y="242"/>
                  </a:lnTo>
                  <a:lnTo>
                    <a:pt x="179" y="222"/>
                  </a:lnTo>
                  <a:lnTo>
                    <a:pt x="179" y="200"/>
                  </a:lnTo>
                  <a:lnTo>
                    <a:pt x="179" y="177"/>
                  </a:lnTo>
                  <a:lnTo>
                    <a:pt x="178" y="0"/>
                  </a:lnTo>
                  <a:lnTo>
                    <a:pt x="215" y="0"/>
                  </a:lnTo>
                  <a:lnTo>
                    <a:pt x="215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3" y="88"/>
                  </a:lnTo>
                  <a:lnTo>
                    <a:pt x="45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4" y="49"/>
                  </a:lnTo>
                  <a:lnTo>
                    <a:pt x="34" y="53"/>
                  </a:lnTo>
                  <a:lnTo>
                    <a:pt x="36" y="67"/>
                  </a:lnTo>
                  <a:lnTo>
                    <a:pt x="37" y="88"/>
                  </a:lnTo>
                  <a:lnTo>
                    <a:pt x="37" y="111"/>
                  </a:lnTo>
                  <a:lnTo>
                    <a:pt x="39" y="136"/>
                  </a:lnTo>
                  <a:lnTo>
                    <a:pt x="40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</p:grp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333414" y="1268416"/>
            <a:ext cx="11520000" cy="504031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1" name="Fußzeilenplatzhalter 1028"/>
          <p:cNvSpPr>
            <a:spLocks noGrp="1"/>
          </p:cNvSpPr>
          <p:nvPr>
            <p:ph type="ftr" sz="quarter" idx="3"/>
          </p:nvPr>
        </p:nvSpPr>
        <p:spPr>
          <a:xfrm>
            <a:off x="689861" y="6583104"/>
            <a:ext cx="6168586" cy="23040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algn="l">
              <a:defRPr sz="11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335050" y="6583104"/>
            <a:ext cx="443436" cy="2304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1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8" r:id="rId2"/>
    <p:sldLayoutId id="2147483697" r:id="rId3"/>
    <p:sldLayoutId id="2147483696" r:id="rId4"/>
    <p:sldLayoutId id="2147483695" r:id="rId5"/>
    <p:sldLayoutId id="2147483694" r:id="rId6"/>
    <p:sldLayoutId id="2147483693" r:id="rId7"/>
    <p:sldLayoutId id="2147483700" r:id="rId8"/>
    <p:sldLayoutId id="2147483692" r:id="rId9"/>
    <p:sldLayoutId id="2147483691" r:id="rId10"/>
    <p:sldLayoutId id="2147483690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i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5pPr>
      <a:lvl6pPr marL="457160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6pPr>
      <a:lvl7pPr marL="914319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7pPr>
      <a:lvl8pPr marL="1371480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8pPr>
      <a:lvl9pPr marL="1828638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9pPr>
    </p:titleStyle>
    <p:bodyStyle>
      <a:lvl1pPr marL="360009" indent="-360009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817221" indent="-350846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207" indent="-358784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730419" indent="-358784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188855" indent="-360009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lang="de-DE" sz="1800" b="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0" indent="-422398" algn="l" defTabSz="914319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6" indent="-228580" algn="l" defTabSz="914319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6" indent="-228580" algn="l" defTabSz="914319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5" indent="-228580" algn="l" defTabSz="914319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0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9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80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8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7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7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6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5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67.svg"/><Relationship Id="rId7" Type="http://schemas.openxmlformats.org/officeDocument/2006/relationships/image" Target="../media/image69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8.png"/><Relationship Id="rId5" Type="http://schemas.openxmlformats.org/officeDocument/2006/relationships/image" Target="../media/image62.png"/><Relationship Id="rId4" Type="http://schemas.openxmlformats.org/officeDocument/2006/relationships/image" Target="../media/image610.png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5.png"/><Relationship Id="rId3" Type="http://schemas.openxmlformats.org/officeDocument/2006/relationships/image" Target="../media/image72.sv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3.xml"/><Relationship Id="rId10" Type="http://schemas.openxmlformats.org/officeDocument/2006/relationships/image" Target="../media/image72.png"/><Relationship Id="rId9" Type="http://schemas.openxmlformats.org/officeDocument/2006/relationships/image" Target="../media/image710.png"/><Relationship Id="rId14" Type="http://schemas.openxmlformats.org/officeDocument/2006/relationships/image" Target="../media/image7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sv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sv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0.svg"/><Relationship Id="rId4" Type="http://schemas.openxmlformats.org/officeDocument/2006/relationships/image" Target="../media/image7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3" Type="http://schemas.openxmlformats.org/officeDocument/2006/relationships/image" Target="../media/image82.png"/><Relationship Id="rId7" Type="http://schemas.openxmlformats.org/officeDocument/2006/relationships/image" Target="../media/image86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5.svg"/><Relationship Id="rId5" Type="http://schemas.openxmlformats.org/officeDocument/2006/relationships/image" Target="../media/image84.png"/><Relationship Id="rId10" Type="http://schemas.openxmlformats.org/officeDocument/2006/relationships/image" Target="../media/image89.png"/><Relationship Id="rId4" Type="http://schemas.openxmlformats.org/officeDocument/2006/relationships/image" Target="../media/image83.svg"/><Relationship Id="rId9" Type="http://schemas.openxmlformats.org/officeDocument/2006/relationships/image" Target="../media/image88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svg"/><Relationship Id="rId10" Type="http://schemas.openxmlformats.org/officeDocument/2006/relationships/image" Target="../media/image17.sv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17.svg"/><Relationship Id="rId10" Type="http://schemas.openxmlformats.org/officeDocument/2006/relationships/image" Target="../media/image25.svg"/><Relationship Id="rId4" Type="http://schemas.openxmlformats.org/officeDocument/2006/relationships/image" Target="../media/image16.png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13" Type="http://schemas.openxmlformats.org/officeDocument/2006/relationships/image" Target="../media/image39.png"/><Relationship Id="rId3" Type="http://schemas.openxmlformats.org/officeDocument/2006/relationships/image" Target="../media/image29.sv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17" Type="http://schemas.openxmlformats.org/officeDocument/2006/relationships/image" Target="../media/image43.png"/><Relationship Id="rId2" Type="http://schemas.openxmlformats.org/officeDocument/2006/relationships/image" Target="../media/image28.png"/><Relationship Id="rId16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sv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5" Type="http://schemas.openxmlformats.org/officeDocument/2006/relationships/image" Target="../media/image41.png"/><Relationship Id="rId10" Type="http://schemas.openxmlformats.org/officeDocument/2006/relationships/image" Target="../media/image36.svg"/><Relationship Id="rId4" Type="http://schemas.openxmlformats.org/officeDocument/2006/relationships/image" Target="../media/image30.png"/><Relationship Id="rId9" Type="http://schemas.openxmlformats.org/officeDocument/2006/relationships/image" Target="../media/image35.png"/><Relationship Id="rId14" Type="http://schemas.openxmlformats.org/officeDocument/2006/relationships/image" Target="../media/image4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41.png"/><Relationship Id="rId3" Type="http://schemas.openxmlformats.org/officeDocument/2006/relationships/image" Target="../media/image45.svg"/><Relationship Id="rId7" Type="http://schemas.openxmlformats.org/officeDocument/2006/relationships/image" Target="../media/image49.svg"/><Relationship Id="rId12" Type="http://schemas.openxmlformats.org/officeDocument/2006/relationships/image" Target="../media/image39.png"/><Relationship Id="rId17" Type="http://schemas.openxmlformats.org/officeDocument/2006/relationships/image" Target="../media/image52.png"/><Relationship Id="rId2" Type="http://schemas.openxmlformats.org/officeDocument/2006/relationships/image" Target="../media/image44.png"/><Relationship Id="rId16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8.png"/><Relationship Id="rId11" Type="http://schemas.openxmlformats.org/officeDocument/2006/relationships/image" Target="../media/image38.png"/><Relationship Id="rId5" Type="http://schemas.openxmlformats.org/officeDocument/2006/relationships/image" Target="../media/image47.svg"/><Relationship Id="rId15" Type="http://schemas.openxmlformats.org/officeDocument/2006/relationships/image" Target="../media/image43.png"/><Relationship Id="rId10" Type="http://schemas.openxmlformats.org/officeDocument/2006/relationships/image" Target="../media/image37.png"/><Relationship Id="rId4" Type="http://schemas.openxmlformats.org/officeDocument/2006/relationships/image" Target="../media/image46.png"/><Relationship Id="rId9" Type="http://schemas.openxmlformats.org/officeDocument/2006/relationships/image" Target="../media/image51.svg"/><Relationship Id="rId14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13" Type="http://schemas.openxmlformats.org/officeDocument/2006/relationships/image" Target="../media/image64.svg"/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12" Type="http://schemas.openxmlformats.org/officeDocument/2006/relationships/image" Target="../media/image63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7.png"/><Relationship Id="rId11" Type="http://schemas.openxmlformats.org/officeDocument/2006/relationships/image" Target="../media/image62.svg"/><Relationship Id="rId5" Type="http://schemas.openxmlformats.org/officeDocument/2006/relationships/image" Target="../media/image56.png"/><Relationship Id="rId10" Type="http://schemas.openxmlformats.org/officeDocument/2006/relationships/image" Target="../media/image61.png"/><Relationship Id="rId4" Type="http://schemas.openxmlformats.org/officeDocument/2006/relationships/image" Target="../media/image55.png"/><Relationship Id="rId9" Type="http://schemas.openxmlformats.org/officeDocument/2006/relationships/image" Target="../media/image60.png"/><Relationship Id="rId14" Type="http://schemas.openxmlformats.org/officeDocument/2006/relationships/image" Target="../media/image6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2"/>
          </p:nvPr>
        </p:nvSpPr>
        <p:spPr>
          <a:xfrm>
            <a:off x="334109" y="3068960"/>
            <a:ext cx="11521180" cy="1152128"/>
          </a:xfrm>
        </p:spPr>
        <p:txBody>
          <a:bodyPr/>
          <a:lstStyle/>
          <a:p>
            <a:r>
              <a:rPr lang="en-US" b="0" dirty="0"/>
              <a:t>Clemens Damke</a:t>
            </a:r>
          </a:p>
          <a:p>
            <a:r>
              <a:rPr lang="en-US" sz="2400" b="0" dirty="0"/>
              <a:t>Intelligent Systems and Machine Learning Group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cap="small" dirty="0"/>
              <a:t>Spectral Graph Approximation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ISML Seminar, July 2019</a:t>
            </a:r>
          </a:p>
        </p:txBody>
      </p:sp>
    </p:spTree>
    <p:extLst>
      <p:ext uri="{BB962C8B-B14F-4D97-AF65-F5344CB8AC3E}">
        <p14:creationId xmlns:p14="http://schemas.microsoft.com/office/powerpoint/2010/main" val="1594638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19BE75-FE87-4653-A5FC-EF947FE02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SPECTRAL GRAPH THEORY</a:t>
            </a:r>
            <a:r>
              <a:rPr lang="en-US" dirty="0"/>
              <a:t>: </a:t>
            </a:r>
            <a:r>
              <a:rPr lang="en-US" sz="2000" spc="0" dirty="0">
                <a:solidFill>
                  <a:schemeClr val="tx1"/>
                </a:solidFill>
              </a:rPr>
              <a:t>Laplacian Eigenvectors</a:t>
            </a:r>
            <a:endParaRPr lang="de-DE" sz="200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D134833-AC74-421E-A530-A2152FABB4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B2575FA-08E1-47DB-9FC1-50653D3FA0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4C5D209-3A3F-4814-B927-BA0D0ED6A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93491" y="1772816"/>
            <a:ext cx="10347125" cy="365386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B8B03523-BE79-4509-9571-BF89BB149EDF}"/>
                  </a:ext>
                </a:extLst>
              </p:cNvPr>
              <p:cNvSpPr/>
              <p:nvPr/>
            </p:nvSpPr>
            <p:spPr>
              <a:xfrm>
                <a:off x="252783" y="2060848"/>
                <a:ext cx="730649" cy="83343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B8B03523-BE79-4509-9571-BF89BB149E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783" y="2060848"/>
                <a:ext cx="730649" cy="83343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73D1D86B-C790-4C17-B157-B273A8DAEA09}"/>
                  </a:ext>
                </a:extLst>
              </p:cNvPr>
              <p:cNvSpPr/>
              <p:nvPr/>
            </p:nvSpPr>
            <p:spPr>
              <a:xfrm>
                <a:off x="398399" y="4061551"/>
                <a:ext cx="4394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73D1D86B-C790-4C17-B157-B273A8DAE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399" y="4061551"/>
                <a:ext cx="439416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hteck 9">
                <a:extLst>
                  <a:ext uri="{FF2B5EF4-FFF2-40B4-BE49-F238E27FC236}">
                    <a16:creationId xmlns:a16="http://schemas.microsoft.com/office/drawing/2014/main" id="{393D1122-590A-4A7C-91BB-4CF09B8AAE58}"/>
                  </a:ext>
                </a:extLst>
              </p:cNvPr>
              <p:cNvSpPr/>
              <p:nvPr/>
            </p:nvSpPr>
            <p:spPr>
              <a:xfrm>
                <a:off x="2351584" y="5659774"/>
                <a:ext cx="11339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hteck 9">
                <a:extLst>
                  <a:ext uri="{FF2B5EF4-FFF2-40B4-BE49-F238E27FC236}">
                    <a16:creationId xmlns:a16="http://schemas.microsoft.com/office/drawing/2014/main" id="{393D1122-590A-4A7C-91BB-4CF09B8AAE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1584" y="5659774"/>
                <a:ext cx="1133900" cy="461665"/>
              </a:xfrm>
              <a:prstGeom prst="rect">
                <a:avLst/>
              </a:prstGeom>
              <a:blipFill>
                <a:blip r:embed="rId6"/>
                <a:stretch>
                  <a:fillRect b="-3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A3E54C7A-4E69-4BD0-9A3A-E54D68661A68}"/>
                  </a:ext>
                </a:extLst>
              </p:cNvPr>
              <p:cNvSpPr/>
              <p:nvPr/>
            </p:nvSpPr>
            <p:spPr>
              <a:xfrm>
                <a:off x="5895743" y="5657511"/>
                <a:ext cx="114262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≥0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A3E54C7A-4E69-4BD0-9A3A-E54D68661A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5743" y="5657511"/>
                <a:ext cx="1142620" cy="461665"/>
              </a:xfrm>
              <a:prstGeom prst="rect">
                <a:avLst/>
              </a:prstGeom>
              <a:blipFill>
                <a:blip r:embed="rId7"/>
                <a:stretch>
                  <a:fillRect b="-3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hteck 11">
                <a:extLst>
                  <a:ext uri="{FF2B5EF4-FFF2-40B4-BE49-F238E27FC236}">
                    <a16:creationId xmlns:a16="http://schemas.microsoft.com/office/drawing/2014/main" id="{7043F1E9-5416-40B3-A349-B84E639C6F50}"/>
                  </a:ext>
                </a:extLst>
              </p:cNvPr>
              <p:cNvSpPr/>
              <p:nvPr/>
            </p:nvSpPr>
            <p:spPr>
              <a:xfrm>
                <a:off x="9439902" y="5655248"/>
                <a:ext cx="139672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hteck 11">
                <a:extLst>
                  <a:ext uri="{FF2B5EF4-FFF2-40B4-BE49-F238E27FC236}">
                    <a16:creationId xmlns:a16="http://schemas.microsoft.com/office/drawing/2014/main" id="{7043F1E9-5416-40B3-A349-B84E639C6F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39902" y="5655248"/>
                <a:ext cx="1396728" cy="461665"/>
              </a:xfrm>
              <a:prstGeom prst="rect">
                <a:avLst/>
              </a:prstGeom>
              <a:blipFill>
                <a:blip r:embed="rId8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hteck 7">
            <a:extLst>
              <a:ext uri="{FF2B5EF4-FFF2-40B4-BE49-F238E27FC236}">
                <a16:creationId xmlns:a16="http://schemas.microsoft.com/office/drawing/2014/main" id="{686D1F2B-8E66-416B-93E3-142DCE4E771E}"/>
              </a:ext>
            </a:extLst>
          </p:cNvPr>
          <p:cNvSpPr/>
          <p:nvPr/>
        </p:nvSpPr>
        <p:spPr bwMode="auto">
          <a:xfrm>
            <a:off x="252783" y="3278984"/>
            <a:ext cx="11524476" cy="3030336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9D8C8FF-9D3C-4F13-8166-CBC96EA7F179}"/>
              </a:ext>
            </a:extLst>
          </p:cNvPr>
          <p:cNvSpPr txBox="1"/>
          <p:nvPr/>
        </p:nvSpPr>
        <p:spPr>
          <a:xfrm>
            <a:off x="0" y="5655248"/>
            <a:ext cx="2548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000"/>
              </a:spcAft>
              <a:buClr>
                <a:schemeClr val="tx2"/>
              </a:buClr>
            </a:pPr>
            <a:r>
              <a:rPr lang="en-US" sz="2400" dirty="0">
                <a:solidFill>
                  <a:srgbClr val="C00000"/>
                </a:solidFill>
              </a:rPr>
              <a:t>Graph Spectrum:</a:t>
            </a:r>
          </a:p>
        </p:txBody>
      </p:sp>
    </p:spTree>
    <p:extLst>
      <p:ext uri="{BB962C8B-B14F-4D97-AF65-F5344CB8AC3E}">
        <p14:creationId xmlns:p14="http://schemas.microsoft.com/office/powerpoint/2010/main" val="2449918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5A92341B-A498-42FC-A715-90422EAEC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844" y="1268760"/>
            <a:ext cx="9259619" cy="3820987"/>
          </a:xfrm>
          <a:prstGeom prst="rect">
            <a:avLst/>
          </a:prstGeom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65F5FC93-CA1D-4BD8-B42F-9FFBD30FC3B5}"/>
              </a:ext>
            </a:extLst>
          </p:cNvPr>
          <p:cNvSpPr txBox="1"/>
          <p:nvPr/>
        </p:nvSpPr>
        <p:spPr>
          <a:xfrm>
            <a:off x="6600056" y="3616466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400" dirty="0">
                <a:solidFill>
                  <a:srgbClr val="3F6DB1"/>
                </a:solidFill>
              </a:rPr>
              <a:t>Equilibrium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19BE75-FE87-4653-A5FC-EF947FE02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SPECTRAL GRAPH THEORY</a:t>
            </a:r>
            <a:r>
              <a:rPr lang="en-US" dirty="0"/>
              <a:t>: </a:t>
            </a:r>
            <a:r>
              <a:rPr lang="en-US" sz="2000" spc="0" dirty="0">
                <a:solidFill>
                  <a:schemeClr val="tx1"/>
                </a:solidFill>
              </a:rPr>
              <a:t>Interpretation of the Spectrum</a:t>
            </a:r>
            <a:endParaRPr lang="de-DE" sz="200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D134833-AC74-421E-A530-A2152FABB4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B2575FA-08E1-47DB-9FC1-50653D3FA0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11</a:t>
            </a:fld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hteck 9">
                <a:extLst>
                  <a:ext uri="{FF2B5EF4-FFF2-40B4-BE49-F238E27FC236}">
                    <a16:creationId xmlns:a16="http://schemas.microsoft.com/office/drawing/2014/main" id="{393D1122-590A-4A7C-91BB-4CF09B8AAE58}"/>
                  </a:ext>
                </a:extLst>
              </p:cNvPr>
              <p:cNvSpPr/>
              <p:nvPr/>
            </p:nvSpPr>
            <p:spPr>
              <a:xfrm>
                <a:off x="191344" y="3616467"/>
                <a:ext cx="11339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hteck 9">
                <a:extLst>
                  <a:ext uri="{FF2B5EF4-FFF2-40B4-BE49-F238E27FC236}">
                    <a16:creationId xmlns:a16="http://schemas.microsoft.com/office/drawing/2014/main" id="{393D1122-590A-4A7C-91BB-4CF09B8AAE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344" y="3616467"/>
                <a:ext cx="1133900" cy="461665"/>
              </a:xfrm>
              <a:prstGeom prst="rect">
                <a:avLst/>
              </a:prstGeom>
              <a:blipFill>
                <a:blip r:embed="rId9"/>
                <a:stretch>
                  <a:fillRect b="-3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A3E54C7A-4E69-4BD0-9A3A-E54D68661A68}"/>
                  </a:ext>
                </a:extLst>
              </p:cNvPr>
              <p:cNvSpPr/>
              <p:nvPr/>
            </p:nvSpPr>
            <p:spPr>
              <a:xfrm>
                <a:off x="10836630" y="4408555"/>
                <a:ext cx="114101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A3E54C7A-4E69-4BD0-9A3A-E54D68661A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36630" y="4408555"/>
                <a:ext cx="1141018" cy="461665"/>
              </a:xfrm>
              <a:prstGeom prst="rect">
                <a:avLst/>
              </a:prstGeom>
              <a:blipFill>
                <a:blip r:embed="rId10"/>
                <a:stretch>
                  <a:fillRect b="-3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hteck 14">
                <a:extLst>
                  <a:ext uri="{FF2B5EF4-FFF2-40B4-BE49-F238E27FC236}">
                    <a16:creationId xmlns:a16="http://schemas.microsoft.com/office/drawing/2014/main" id="{E8D665CC-029B-4A98-99E9-8B5892DDCEEB}"/>
                  </a:ext>
                </a:extLst>
              </p:cNvPr>
              <p:cNvSpPr/>
              <p:nvPr/>
            </p:nvSpPr>
            <p:spPr>
              <a:xfrm>
                <a:off x="10836630" y="1960283"/>
                <a:ext cx="114262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&gt;0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5" name="Rechteck 14">
                <a:extLst>
                  <a:ext uri="{FF2B5EF4-FFF2-40B4-BE49-F238E27FC236}">
                    <a16:creationId xmlns:a16="http://schemas.microsoft.com/office/drawing/2014/main" id="{E8D665CC-029B-4A98-99E9-8B5892DDCE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36630" y="1960283"/>
                <a:ext cx="1142620" cy="461665"/>
              </a:xfrm>
              <a:prstGeom prst="rect">
                <a:avLst/>
              </a:prstGeom>
              <a:blipFill>
                <a:blip r:embed="rId13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801928CA-E7BE-4F6B-95DC-1F8BD5200CF7}"/>
                  </a:ext>
                </a:extLst>
              </p:cNvPr>
              <p:cNvSpPr txBox="1"/>
              <p:nvPr/>
            </p:nvSpPr>
            <p:spPr>
              <a:xfrm>
                <a:off x="1354675" y="5605593"/>
                <a:ext cx="948195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2400" dirty="0">
                    <a:solidFill>
                      <a:srgbClr val="C00000"/>
                    </a:solidFill>
                  </a:rPr>
                  <a:t> Spectrum describes graph connectivity.</a:t>
                </a:r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801928CA-E7BE-4F6B-95DC-1F8BD5200C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4675" y="5605593"/>
                <a:ext cx="9481956" cy="461665"/>
              </a:xfrm>
              <a:prstGeom prst="rect">
                <a:avLst/>
              </a:prstGeom>
              <a:blipFill>
                <a:blip r:embed="rId14"/>
                <a:stretch>
                  <a:fillRect t="-9333" b="-3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hteck 16">
            <a:extLst>
              <a:ext uri="{FF2B5EF4-FFF2-40B4-BE49-F238E27FC236}">
                <a16:creationId xmlns:a16="http://schemas.microsoft.com/office/drawing/2014/main" id="{624EEC72-8CBD-4DDC-B2C1-F60344C077C1}"/>
              </a:ext>
            </a:extLst>
          </p:cNvPr>
          <p:cNvSpPr/>
          <p:nvPr/>
        </p:nvSpPr>
        <p:spPr bwMode="auto">
          <a:xfrm>
            <a:off x="6168008" y="3170025"/>
            <a:ext cx="5904657" cy="2310256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23811F1-147E-405D-A3CC-BDEF226C5DB8}"/>
              </a:ext>
            </a:extLst>
          </p:cNvPr>
          <p:cNvSpPr txBox="1"/>
          <p:nvPr/>
        </p:nvSpPr>
        <p:spPr>
          <a:xfrm>
            <a:off x="1559496" y="3975447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400" dirty="0">
                <a:solidFill>
                  <a:srgbClr val="3F6DB1"/>
                </a:solidFill>
              </a:rPr>
              <a:t>Equilibrium</a:t>
            </a:r>
          </a:p>
        </p:txBody>
      </p:sp>
    </p:spTree>
    <p:extLst>
      <p:ext uri="{BB962C8B-B14F-4D97-AF65-F5344CB8AC3E}">
        <p14:creationId xmlns:p14="http://schemas.microsoft.com/office/powerpoint/2010/main" val="419162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E32B8C5-6072-4BE4-B835-EC2B44616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DD20428-4399-4492-96DE-BF2074ECD2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E56C16D-D68E-4B05-81E3-B143A973EF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27749A8-E409-4979-B69E-9080DD9D9D4B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spcAft>
                <a:spcPts val="1000"/>
              </a:spcAft>
              <a:buClr>
                <a:schemeClr val="tx2"/>
              </a:buClr>
              <a:defRPr sz="2400" b="1">
                <a:solidFill>
                  <a:srgbClr val="3F6DB1"/>
                </a:solidFill>
              </a:defRPr>
            </a:lvl1pPr>
          </a:lstStyle>
          <a:p>
            <a:r>
              <a:rPr lang="en-US" dirty="0"/>
              <a:t>What is the effect of coarsening?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E2CAEA76-E6ED-4C85-94BF-629214D48AD3}"/>
              </a:ext>
            </a:extLst>
          </p:cNvPr>
          <p:cNvGrpSpPr/>
          <p:nvPr/>
        </p:nvGrpSpPr>
        <p:grpSpPr>
          <a:xfrm>
            <a:off x="810754" y="1124744"/>
            <a:ext cx="4421150" cy="2302862"/>
            <a:chOff x="810754" y="1124744"/>
            <a:chExt cx="4421150" cy="2302862"/>
          </a:xfrm>
        </p:grpSpPr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E370D063-12C3-4D21-8CDC-950A500BD271}"/>
                </a:ext>
              </a:extLst>
            </p:cNvPr>
            <p:cNvSpPr txBox="1"/>
            <p:nvPr/>
          </p:nvSpPr>
          <p:spPr>
            <a:xfrm>
              <a:off x="810754" y="2965941"/>
              <a:ext cx="442115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1. Spectral Graph Theory</a:t>
              </a:r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3A609F16-C1F7-4F70-BC11-23C6EBB8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38305" y="1124744"/>
              <a:ext cx="3566048" cy="1725458"/>
            </a:xfrm>
            <a:prstGeom prst="rect">
              <a:avLst/>
            </a:prstGeom>
          </p:spPr>
        </p:pic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6966B02B-0ED8-407B-8733-F9E01D8E9587}"/>
              </a:ext>
            </a:extLst>
          </p:cNvPr>
          <p:cNvGrpSpPr/>
          <p:nvPr/>
        </p:nvGrpSpPr>
        <p:grpSpPr>
          <a:xfrm>
            <a:off x="7176120" y="1438326"/>
            <a:ext cx="3987718" cy="2029088"/>
            <a:chOff x="7176120" y="1438326"/>
            <a:chExt cx="3987718" cy="2029088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6529407-CB0C-4223-B1CD-1B0A191F3B63}"/>
                </a:ext>
              </a:extLst>
            </p:cNvPr>
            <p:cNvSpPr txBox="1"/>
            <p:nvPr/>
          </p:nvSpPr>
          <p:spPr>
            <a:xfrm>
              <a:off x="7176120" y="3005749"/>
              <a:ext cx="39877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2. How to coarsen a graph?</a:t>
              </a:r>
            </a:p>
          </p:txBody>
        </p: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3E23C3D7-07A5-4830-9F07-6751CD18D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79002" y="1438326"/>
              <a:ext cx="2381954" cy="1098294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83F4C9C6-AFB7-4CB5-B9CF-ACEFD26517BC}"/>
              </a:ext>
            </a:extLst>
          </p:cNvPr>
          <p:cNvGrpSpPr/>
          <p:nvPr/>
        </p:nvGrpSpPr>
        <p:grpSpPr>
          <a:xfrm>
            <a:off x="3266716" y="3717032"/>
            <a:ext cx="5277556" cy="2232247"/>
            <a:chOff x="3266716" y="3717032"/>
            <a:chExt cx="5277556" cy="2232247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D0CEA17C-06DD-4F17-B2F4-F5B7697B6C9E}"/>
                </a:ext>
              </a:extLst>
            </p:cNvPr>
            <p:cNvSpPr txBox="1"/>
            <p:nvPr/>
          </p:nvSpPr>
          <p:spPr>
            <a:xfrm>
              <a:off x="3266716" y="5487614"/>
              <a:ext cx="5040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algn="ctr">
                <a:spcAft>
                  <a:spcPts val="1000"/>
                </a:spcAft>
                <a:buClr>
                  <a:schemeClr val="tx2"/>
                </a:buClr>
                <a:defRPr sz="2400" b="1">
                  <a:solidFill>
                    <a:srgbClr val="3F6DB1"/>
                  </a:solidFill>
                </a:defRPr>
              </a:lvl1pPr>
            </a:lstStyle>
            <a:p>
              <a:r>
                <a:rPr lang="en-US" dirty="0"/>
                <a:t>3.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0E98B174-D110-4148-B637-B97089D8AB95}"/>
                </a:ext>
              </a:extLst>
            </p:cNvPr>
            <p:cNvCxnSpPr>
              <a:cxnSpLocks/>
            </p:cNvCxnSpPr>
            <p:nvPr/>
          </p:nvCxnSpPr>
          <p:spPr>
            <a:xfrm>
              <a:off x="3647728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D7CD6808-2B0F-42C9-9B0B-B3E80FD2B5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80176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717EDC7C-4BB4-4071-8A79-46D401A065B5}"/>
              </a:ext>
            </a:extLst>
          </p:cNvPr>
          <p:cNvSpPr/>
          <p:nvPr/>
        </p:nvSpPr>
        <p:spPr bwMode="auto">
          <a:xfrm>
            <a:off x="810754" y="1064293"/>
            <a:ext cx="4421150" cy="2559536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96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33333E-6 L 0.50026 0.00092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13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19BE75-FE87-4653-A5FC-EF947FE02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GRAPH COARSENING</a:t>
            </a:r>
            <a:endParaRPr lang="de-DE" sz="200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D134833-AC74-421E-A530-A2152FABB4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B2575FA-08E1-47DB-9FC1-50653D3FA0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13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B389B32-1B56-44BA-BB84-04231520B6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5400" y="1124744"/>
            <a:ext cx="8140520" cy="4869159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2D924C38-D565-40A6-B6FF-1E490A19EA0C}"/>
              </a:ext>
            </a:extLst>
          </p:cNvPr>
          <p:cNvSpPr txBox="1"/>
          <p:nvPr/>
        </p:nvSpPr>
        <p:spPr>
          <a:xfrm>
            <a:off x="8113476" y="4537094"/>
            <a:ext cx="3744416" cy="1456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000"/>
              </a:spcAft>
              <a:buClr>
                <a:schemeClr val="tx2"/>
              </a:buClr>
            </a:pPr>
            <a:r>
              <a:rPr lang="en-US" sz="2400" b="1" dirty="0"/>
              <a:t>Objectives:</a:t>
            </a:r>
          </a:p>
          <a:p>
            <a:pPr marL="457200" indent="-457200">
              <a:spcAft>
                <a:spcPts val="10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2400" dirty="0"/>
              <a:t>Reduce vertex count</a:t>
            </a:r>
          </a:p>
          <a:p>
            <a:pPr marL="457200" indent="-457200">
              <a:spcAft>
                <a:spcPts val="10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2400" dirty="0"/>
              <a:t>Preserve structure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A4E591A6-963D-4CAA-B383-4F44F5E2D395}"/>
              </a:ext>
            </a:extLst>
          </p:cNvPr>
          <p:cNvGrpSpPr/>
          <p:nvPr/>
        </p:nvGrpSpPr>
        <p:grpSpPr>
          <a:xfrm>
            <a:off x="3143672" y="3248980"/>
            <a:ext cx="4680520" cy="666227"/>
            <a:chOff x="3143672" y="3248980"/>
            <a:chExt cx="4680520" cy="666227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8AD270AC-07EE-4F16-8417-7C4455136FCC}"/>
                </a:ext>
              </a:extLst>
            </p:cNvPr>
            <p:cNvSpPr/>
            <p:nvPr/>
          </p:nvSpPr>
          <p:spPr bwMode="auto">
            <a:xfrm>
              <a:off x="3143672" y="3248980"/>
              <a:ext cx="360040" cy="36004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0D87F185-E2E1-48A4-B232-7E6A1BBCBD7A}"/>
                </a:ext>
              </a:extLst>
            </p:cNvPr>
            <p:cNvSpPr/>
            <p:nvPr/>
          </p:nvSpPr>
          <p:spPr bwMode="auto">
            <a:xfrm>
              <a:off x="7464152" y="3555167"/>
              <a:ext cx="360040" cy="36004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8638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19BE75-FE87-4653-A5FC-EF947FE02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GRAPH COARSENING</a:t>
            </a:r>
            <a:r>
              <a:rPr lang="en-US" sz="2000" dirty="0"/>
              <a:t>: </a:t>
            </a:r>
            <a:r>
              <a:rPr lang="en-US" sz="2000" spc="0" dirty="0">
                <a:solidFill>
                  <a:schemeClr val="tx1"/>
                </a:solidFill>
              </a:rPr>
              <a:t>Edge Contractions</a:t>
            </a:r>
            <a:endParaRPr lang="de-DE" sz="200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D134833-AC74-421E-A530-A2152FABB4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B2575FA-08E1-47DB-9FC1-50653D3FA0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14</a:t>
            </a:fld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DEFFA5F-FC8B-4A82-BD9B-6DC27ACCF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109" y="1844824"/>
            <a:ext cx="5093468" cy="2144618"/>
          </a:xfrm>
          <a:prstGeom prst="rect">
            <a:avLst/>
          </a:prstGeom>
        </p:spPr>
      </p:pic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99B2686D-876E-421D-B309-FAEB421A02F0}"/>
              </a:ext>
            </a:extLst>
          </p:cNvPr>
          <p:cNvGrpSpPr/>
          <p:nvPr/>
        </p:nvGrpSpPr>
        <p:grpSpPr>
          <a:xfrm>
            <a:off x="5807968" y="1844824"/>
            <a:ext cx="6049924" cy="2144618"/>
            <a:chOff x="5807968" y="1844824"/>
            <a:chExt cx="6049924" cy="2144618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91CF3433-069B-419D-9509-8513AD08CE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764424" y="1844824"/>
              <a:ext cx="5093468" cy="2144618"/>
            </a:xfrm>
            <a:prstGeom prst="rect">
              <a:avLst/>
            </a:prstGeom>
          </p:spPr>
        </p:pic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C0ED5454-E2E2-4A4C-9C49-E3E3659CA2CC}"/>
                </a:ext>
              </a:extLst>
            </p:cNvPr>
            <p:cNvCxnSpPr>
              <a:cxnSpLocks/>
            </p:cNvCxnSpPr>
            <p:nvPr/>
          </p:nvCxnSpPr>
          <p:spPr>
            <a:xfrm>
              <a:off x="5807968" y="2780928"/>
              <a:ext cx="648072" cy="0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feld 15">
            <a:extLst>
              <a:ext uri="{FF2B5EF4-FFF2-40B4-BE49-F238E27FC236}">
                <a16:creationId xmlns:a16="http://schemas.microsoft.com/office/drawing/2014/main" id="{7F011CB7-D005-4834-9629-3EDFDD176FA1}"/>
              </a:ext>
            </a:extLst>
          </p:cNvPr>
          <p:cNvSpPr txBox="1"/>
          <p:nvPr/>
        </p:nvSpPr>
        <p:spPr>
          <a:xfrm>
            <a:off x="1595154" y="5143758"/>
            <a:ext cx="900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400" dirty="0"/>
              <a:t>Coarsening is described by a sequence of </a:t>
            </a:r>
            <a:r>
              <a:rPr lang="en-US" sz="2400" i="1" dirty="0"/>
              <a:t>edge contractions</a:t>
            </a:r>
          </a:p>
        </p:txBody>
      </p:sp>
    </p:spTree>
    <p:extLst>
      <p:ext uri="{BB962C8B-B14F-4D97-AF65-F5344CB8AC3E}">
        <p14:creationId xmlns:p14="http://schemas.microsoft.com/office/powerpoint/2010/main" val="2815248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19BE75-FE87-4653-A5FC-EF947FE02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GRAPH COARSENING</a:t>
            </a:r>
            <a:r>
              <a:rPr lang="en-US" sz="2000" dirty="0"/>
              <a:t>: </a:t>
            </a:r>
            <a:r>
              <a:rPr lang="en-US" sz="2000" spc="0" dirty="0">
                <a:solidFill>
                  <a:schemeClr val="tx1"/>
                </a:solidFill>
              </a:rPr>
              <a:t>Example</a:t>
            </a:r>
            <a:endParaRPr lang="de-DE" sz="200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D134833-AC74-421E-A530-A2152FABB4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B2575FA-08E1-47DB-9FC1-50653D3FA0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15</a:t>
            </a:fld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7F011CB7-D005-4834-9629-3EDFDD176FA1}"/>
                  </a:ext>
                </a:extLst>
              </p:cNvPr>
              <p:cNvSpPr txBox="1"/>
              <p:nvPr/>
            </p:nvSpPr>
            <p:spPr>
              <a:xfrm>
                <a:off x="333414" y="4095694"/>
                <a:ext cx="3614038" cy="15850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:r>
                  <a:rPr lang="en-US" sz="2400" dirty="0"/>
                  <a:t>Original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de-DE" sz="2400" b="0" dirty="0"/>
              </a:p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⇓</m:t>
                      </m:r>
                    </m:oMath>
                  </m:oMathPara>
                </a14:m>
                <a:endParaRPr lang="de-DE" sz="2400" dirty="0"/>
              </a:p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de-DE" sz="2400" b="0" dirty="0"/>
              </a:p>
            </p:txBody>
          </p:sp>
        </mc:Choice>
        <mc:Fallback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7F011CB7-D005-4834-9629-3EDFDD176F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414" y="4095694"/>
                <a:ext cx="3614038" cy="1585049"/>
              </a:xfrm>
              <a:prstGeom prst="rect">
                <a:avLst/>
              </a:prstGeom>
              <a:blipFill>
                <a:blip r:embed="rId2"/>
                <a:stretch>
                  <a:fillRect t="-2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Grafik 10">
            <a:extLst>
              <a:ext uri="{FF2B5EF4-FFF2-40B4-BE49-F238E27FC236}">
                <a16:creationId xmlns:a16="http://schemas.microsoft.com/office/drawing/2014/main" id="{0F69ADA1-978E-4EEB-A8C8-E3173386C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3414" y="1973209"/>
            <a:ext cx="3614039" cy="1711913"/>
          </a:xfrm>
          <a:prstGeom prst="rect">
            <a:avLst/>
          </a:prstGeom>
        </p:spPr>
      </p:pic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2C63893A-3504-4F52-A54C-2B721A7905D1}"/>
              </a:ext>
            </a:extLst>
          </p:cNvPr>
          <p:cNvGrpSpPr/>
          <p:nvPr/>
        </p:nvGrpSpPr>
        <p:grpSpPr>
          <a:xfrm>
            <a:off x="3791744" y="1973209"/>
            <a:ext cx="4110929" cy="3707533"/>
            <a:chOff x="3791744" y="2573042"/>
            <a:chExt cx="4110929" cy="3707533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D1CFFD7A-B773-4950-8B14-04C6D4123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288634" y="2573042"/>
              <a:ext cx="3614039" cy="1711913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" name="Textfeld 17">
                  <a:extLst>
                    <a:ext uri="{FF2B5EF4-FFF2-40B4-BE49-F238E27FC236}">
                      <a16:creationId xmlns:a16="http://schemas.microsoft.com/office/drawing/2014/main" id="{23BE8B18-9AC9-4A2A-92AE-2DE41496F107}"/>
                    </a:ext>
                  </a:extLst>
                </p:cNvPr>
                <p:cNvSpPr txBox="1"/>
                <p:nvPr/>
              </p:nvSpPr>
              <p:spPr>
                <a:xfrm>
                  <a:off x="4288634" y="4695526"/>
                  <a:ext cx="3614038" cy="15850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:r>
                    <a:rPr lang="en-US" sz="2400" dirty="0"/>
                    <a:t>Coarsened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a14:m>
                  <a:endParaRPr lang="de-DE" sz="2400" b="0" dirty="0"/>
                </a:p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⇓</m:t>
                        </m:r>
                      </m:oMath>
                    </m:oMathPara>
                  </a14:m>
                  <a:endParaRPr lang="de-DE" sz="2400" dirty="0"/>
                </a:p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oMath>
                    </m:oMathPara>
                  </a14:m>
                  <a:endParaRPr lang="en-US" sz="2400" i="1" dirty="0"/>
                </a:p>
              </p:txBody>
            </p:sp>
          </mc:Choice>
          <mc:Fallback>
            <p:sp>
              <p:nvSpPr>
                <p:cNvPr id="18" name="Textfeld 17">
                  <a:extLst>
                    <a:ext uri="{FF2B5EF4-FFF2-40B4-BE49-F238E27FC236}">
                      <a16:creationId xmlns:a16="http://schemas.microsoft.com/office/drawing/2014/main" id="{23BE8B18-9AC9-4A2A-92AE-2DE41496F1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88634" y="4695526"/>
                  <a:ext cx="3614038" cy="1585049"/>
                </a:xfrm>
                <a:prstGeom prst="rect">
                  <a:avLst/>
                </a:prstGeom>
                <a:blipFill>
                  <a:blip r:embed="rId7"/>
                  <a:stretch>
                    <a:fillRect t="-269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0" name="Gerade Verbindung mit Pfeil 19">
              <a:extLst>
                <a:ext uri="{FF2B5EF4-FFF2-40B4-BE49-F238E27FC236}">
                  <a16:creationId xmlns:a16="http://schemas.microsoft.com/office/drawing/2014/main" id="{81E2D1C0-D42F-4321-A1E7-33F5FD00CB88}"/>
                </a:ext>
              </a:extLst>
            </p:cNvPr>
            <p:cNvCxnSpPr>
              <a:cxnSpLocks/>
            </p:cNvCxnSpPr>
            <p:nvPr/>
          </p:nvCxnSpPr>
          <p:spPr>
            <a:xfrm>
              <a:off x="3791744" y="4941168"/>
              <a:ext cx="64807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2FB3AA81-8007-41C2-AA01-33F8B7BC60BA}"/>
              </a:ext>
            </a:extLst>
          </p:cNvPr>
          <p:cNvGrpSpPr/>
          <p:nvPr/>
        </p:nvGrpSpPr>
        <p:grpSpPr>
          <a:xfrm>
            <a:off x="7838446" y="1973210"/>
            <a:ext cx="4020140" cy="3760046"/>
            <a:chOff x="7838446" y="2573043"/>
            <a:chExt cx="4020140" cy="3760046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3D0BEF88-496B-4023-B147-A2232278B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244547" y="2573043"/>
              <a:ext cx="3614039" cy="1711913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9" name="Textfeld 18">
                  <a:extLst>
                    <a:ext uri="{FF2B5EF4-FFF2-40B4-BE49-F238E27FC236}">
                      <a16:creationId xmlns:a16="http://schemas.microsoft.com/office/drawing/2014/main" id="{97A0BC98-C00F-4AD4-ABEA-9B21739A647B}"/>
                    </a:ext>
                  </a:extLst>
                </p:cNvPr>
                <p:cNvSpPr txBox="1"/>
                <p:nvPr/>
              </p:nvSpPr>
              <p:spPr>
                <a:xfrm>
                  <a:off x="8243854" y="4695525"/>
                  <a:ext cx="3614038" cy="16375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:r>
                    <a:rPr lang="en-US" sz="2400" dirty="0"/>
                    <a:t>Approximated </a:t>
                  </a:r>
                  <a14:m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acc>
                    </m:oMath>
                  </a14:m>
                  <a:endParaRPr lang="de-DE" sz="2400" dirty="0"/>
                </a:p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⇓</m:t>
                        </m:r>
                      </m:oMath>
                    </m:oMathPara>
                  </a14:m>
                  <a:endParaRPr lang="de-DE" sz="2400" dirty="0"/>
                </a:p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̃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acc>
                      </m:oMath>
                    </m:oMathPara>
                  </a14:m>
                  <a:endParaRPr lang="en-US" sz="2400" i="1" dirty="0"/>
                </a:p>
              </p:txBody>
            </p:sp>
          </mc:Choice>
          <mc:Fallback>
            <p:sp>
              <p:nvSpPr>
                <p:cNvPr id="19" name="Textfeld 18">
                  <a:extLst>
                    <a:ext uri="{FF2B5EF4-FFF2-40B4-BE49-F238E27FC236}">
                      <a16:creationId xmlns:a16="http://schemas.microsoft.com/office/drawing/2014/main" id="{97A0BC98-C00F-4AD4-ABEA-9B21739A647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43854" y="4695525"/>
                  <a:ext cx="3614038" cy="1637564"/>
                </a:xfrm>
                <a:prstGeom prst="rect">
                  <a:avLst/>
                </a:prstGeom>
                <a:blipFill>
                  <a:blip r:embed="rId10"/>
                  <a:stretch>
                    <a:fillRect t="-223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6A1F4DD6-B468-4BF5-AFBC-52C489BF09BC}"/>
                </a:ext>
              </a:extLst>
            </p:cNvPr>
            <p:cNvCxnSpPr>
              <a:cxnSpLocks/>
            </p:cNvCxnSpPr>
            <p:nvPr/>
          </p:nvCxnSpPr>
          <p:spPr>
            <a:xfrm>
              <a:off x="7838446" y="4941168"/>
              <a:ext cx="64807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hteck 21">
            <a:extLst>
              <a:ext uri="{FF2B5EF4-FFF2-40B4-BE49-F238E27FC236}">
                <a16:creationId xmlns:a16="http://schemas.microsoft.com/office/drawing/2014/main" id="{CD5B46A3-C5BA-4B3F-9E56-F379773435D3}"/>
              </a:ext>
            </a:extLst>
          </p:cNvPr>
          <p:cNvSpPr/>
          <p:nvPr/>
        </p:nvSpPr>
        <p:spPr bwMode="auto">
          <a:xfrm>
            <a:off x="333414" y="4586977"/>
            <a:ext cx="11524478" cy="1142975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90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E32B8C5-6072-4BE4-B835-EC2B44616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DD20428-4399-4492-96DE-BF2074ECD2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E56C16D-D68E-4B05-81E3-B143A973EF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27749A8-E409-4979-B69E-9080DD9D9D4B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spcAft>
                <a:spcPts val="1000"/>
              </a:spcAft>
              <a:buClr>
                <a:schemeClr val="tx2"/>
              </a:buClr>
              <a:defRPr sz="2400" b="1">
                <a:solidFill>
                  <a:srgbClr val="3F6DB1"/>
                </a:solidFill>
              </a:defRPr>
            </a:lvl1pPr>
          </a:lstStyle>
          <a:p>
            <a:r>
              <a:rPr lang="en-US" dirty="0"/>
              <a:t>What is the effect of coarsening?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E2CAEA76-E6ED-4C85-94BF-629214D48AD3}"/>
              </a:ext>
            </a:extLst>
          </p:cNvPr>
          <p:cNvGrpSpPr/>
          <p:nvPr/>
        </p:nvGrpSpPr>
        <p:grpSpPr>
          <a:xfrm>
            <a:off x="810754" y="1124744"/>
            <a:ext cx="4421150" cy="2302862"/>
            <a:chOff x="810754" y="1124744"/>
            <a:chExt cx="4421150" cy="2302862"/>
          </a:xfrm>
        </p:grpSpPr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E370D063-12C3-4D21-8CDC-950A500BD271}"/>
                </a:ext>
              </a:extLst>
            </p:cNvPr>
            <p:cNvSpPr txBox="1"/>
            <p:nvPr/>
          </p:nvSpPr>
          <p:spPr>
            <a:xfrm>
              <a:off x="810754" y="2965941"/>
              <a:ext cx="442115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1. Spectral Graph Theory</a:t>
              </a:r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3A609F16-C1F7-4F70-BC11-23C6EBB8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38305" y="1124744"/>
              <a:ext cx="3566048" cy="1725458"/>
            </a:xfrm>
            <a:prstGeom prst="rect">
              <a:avLst/>
            </a:prstGeom>
          </p:spPr>
        </p:pic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6966B02B-0ED8-407B-8733-F9E01D8E9587}"/>
              </a:ext>
            </a:extLst>
          </p:cNvPr>
          <p:cNvGrpSpPr/>
          <p:nvPr/>
        </p:nvGrpSpPr>
        <p:grpSpPr>
          <a:xfrm>
            <a:off x="7176120" y="1438326"/>
            <a:ext cx="3987718" cy="2029088"/>
            <a:chOff x="7176120" y="1438326"/>
            <a:chExt cx="3987718" cy="2029088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6529407-CB0C-4223-B1CD-1B0A191F3B63}"/>
                </a:ext>
              </a:extLst>
            </p:cNvPr>
            <p:cNvSpPr txBox="1"/>
            <p:nvPr/>
          </p:nvSpPr>
          <p:spPr>
            <a:xfrm>
              <a:off x="7176120" y="3005749"/>
              <a:ext cx="39877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2. REC Coarsening</a:t>
              </a:r>
            </a:p>
          </p:txBody>
        </p: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3E23C3D7-07A5-4830-9F07-6751CD18D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79002" y="1438326"/>
              <a:ext cx="2381954" cy="1098294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83F4C9C6-AFB7-4CB5-B9CF-ACEFD26517BC}"/>
              </a:ext>
            </a:extLst>
          </p:cNvPr>
          <p:cNvGrpSpPr/>
          <p:nvPr/>
        </p:nvGrpSpPr>
        <p:grpSpPr>
          <a:xfrm>
            <a:off x="3266716" y="3717032"/>
            <a:ext cx="5277556" cy="2232247"/>
            <a:chOff x="3266716" y="3717032"/>
            <a:chExt cx="5277556" cy="2232247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D0CEA17C-06DD-4F17-B2F4-F5B7697B6C9E}"/>
                </a:ext>
              </a:extLst>
            </p:cNvPr>
            <p:cNvSpPr txBox="1"/>
            <p:nvPr/>
          </p:nvSpPr>
          <p:spPr>
            <a:xfrm>
              <a:off x="3266716" y="5487614"/>
              <a:ext cx="5040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algn="ctr">
                <a:spcAft>
                  <a:spcPts val="1000"/>
                </a:spcAft>
                <a:buClr>
                  <a:schemeClr val="tx2"/>
                </a:buClr>
                <a:defRPr sz="2400" b="1">
                  <a:solidFill>
                    <a:srgbClr val="3F6DB1"/>
                  </a:solidFill>
                </a:defRPr>
              </a:lvl1pPr>
            </a:lstStyle>
            <a:p>
              <a:r>
                <a:rPr lang="en-US" dirty="0"/>
                <a:t>3.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0E98B174-D110-4148-B637-B97089D8AB95}"/>
                </a:ext>
              </a:extLst>
            </p:cNvPr>
            <p:cNvCxnSpPr>
              <a:cxnSpLocks/>
            </p:cNvCxnSpPr>
            <p:nvPr/>
          </p:nvCxnSpPr>
          <p:spPr>
            <a:xfrm>
              <a:off x="3647728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D7CD6808-2B0F-42C9-9B0B-B3E80FD2B5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80176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717EDC7C-4BB4-4071-8A79-46D401A065B5}"/>
              </a:ext>
            </a:extLst>
          </p:cNvPr>
          <p:cNvSpPr/>
          <p:nvPr/>
        </p:nvSpPr>
        <p:spPr bwMode="auto">
          <a:xfrm>
            <a:off x="6909353" y="1068476"/>
            <a:ext cx="4421150" cy="2559536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956A8C23-CE9C-4A1C-807A-2ED4A528621E}"/>
              </a:ext>
            </a:extLst>
          </p:cNvPr>
          <p:cNvSpPr/>
          <p:nvPr/>
        </p:nvSpPr>
        <p:spPr bwMode="auto">
          <a:xfrm>
            <a:off x="3266716" y="5342859"/>
            <a:ext cx="5349564" cy="737678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96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D846E58-2395-478A-95C0-497E9F7772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2042" y="260648"/>
            <a:ext cx="8467223" cy="59173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C0A18B9-1ABB-4AEE-9EBC-6D57C1B908A4}"/>
              </a:ext>
            </a:extLst>
          </p:cNvPr>
          <p:cNvGrpSpPr/>
          <p:nvPr/>
        </p:nvGrpSpPr>
        <p:grpSpPr>
          <a:xfrm>
            <a:off x="2556832" y="3201816"/>
            <a:ext cx="7787640" cy="2976180"/>
            <a:chOff x="2556832" y="3201816"/>
            <a:chExt cx="7787640" cy="297618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656E779-82CB-4077-BBED-6A8783168B48}"/>
                </a:ext>
              </a:extLst>
            </p:cNvPr>
            <p:cNvSpPr/>
            <p:nvPr/>
          </p:nvSpPr>
          <p:spPr bwMode="auto">
            <a:xfrm>
              <a:off x="4295800" y="3201816"/>
              <a:ext cx="6048672" cy="297618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3E88F6E7-0423-4B60-99DE-4369431EF72C}"/>
                </a:ext>
              </a:extLst>
            </p:cNvPr>
            <p:cNvSpPr/>
            <p:nvPr/>
          </p:nvSpPr>
          <p:spPr bwMode="auto">
            <a:xfrm>
              <a:off x="2556832" y="3867991"/>
              <a:ext cx="2981355" cy="153602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9C7DDB52-017D-4228-B391-4EE2BB40DCA1}"/>
              </a:ext>
            </a:extLst>
          </p:cNvPr>
          <p:cNvGrpSpPr/>
          <p:nvPr/>
        </p:nvGrpSpPr>
        <p:grpSpPr>
          <a:xfrm>
            <a:off x="2495600" y="225635"/>
            <a:ext cx="7848872" cy="2976180"/>
            <a:chOff x="2567608" y="3201816"/>
            <a:chExt cx="7848872" cy="2976180"/>
          </a:xfrm>
        </p:grpSpPr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A6F2C8AE-6795-4804-8FED-CDB3462DA415}"/>
                </a:ext>
              </a:extLst>
            </p:cNvPr>
            <p:cNvSpPr/>
            <p:nvPr/>
          </p:nvSpPr>
          <p:spPr bwMode="auto">
            <a:xfrm>
              <a:off x="4367808" y="3201816"/>
              <a:ext cx="6048672" cy="297618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142DF720-941F-4C6B-95F0-762D30410C4A}"/>
                </a:ext>
              </a:extLst>
            </p:cNvPr>
            <p:cNvSpPr/>
            <p:nvPr/>
          </p:nvSpPr>
          <p:spPr bwMode="auto">
            <a:xfrm>
              <a:off x="2567608" y="4124273"/>
              <a:ext cx="2981355" cy="864096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2965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E30EBD-B26D-42F4-9D91-ABAD40CB28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9542" y="1052736"/>
            <a:ext cx="8112223" cy="3968711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8C8EEB3D-83D1-435D-9C4E-F42764B46416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400" b="1" dirty="0">
                <a:solidFill>
                  <a:srgbClr val="3F6DB1"/>
                </a:solidFill>
              </a:rPr>
              <a:t>What is the effect of coarsening?</a:t>
            </a:r>
          </a:p>
        </p:txBody>
      </p:sp>
    </p:spTree>
    <p:extLst>
      <p:ext uri="{BB962C8B-B14F-4D97-AF65-F5344CB8AC3E}">
        <p14:creationId xmlns:p14="http://schemas.microsoft.com/office/powerpoint/2010/main" val="929000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E32B8C5-6072-4BE4-B835-EC2B44616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DD20428-4399-4492-96DE-BF2074ECD2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E56C16D-D68E-4B05-81E3-B143A973EF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27749A8-E409-4979-B69E-9080DD9D9D4B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spcAft>
                <a:spcPts val="1000"/>
              </a:spcAft>
              <a:buClr>
                <a:schemeClr val="tx2"/>
              </a:buClr>
              <a:defRPr sz="2400" b="1">
                <a:solidFill>
                  <a:srgbClr val="3F6DB1"/>
                </a:solidFill>
              </a:defRPr>
            </a:lvl1pPr>
          </a:lstStyle>
          <a:p>
            <a:r>
              <a:rPr lang="en-US" dirty="0"/>
              <a:t>What is the effect of coarsening?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E2CAEA76-E6ED-4C85-94BF-629214D48AD3}"/>
              </a:ext>
            </a:extLst>
          </p:cNvPr>
          <p:cNvGrpSpPr/>
          <p:nvPr/>
        </p:nvGrpSpPr>
        <p:grpSpPr>
          <a:xfrm>
            <a:off x="810754" y="1124744"/>
            <a:ext cx="4421150" cy="2487528"/>
            <a:chOff x="810754" y="1124744"/>
            <a:chExt cx="4421150" cy="2487528"/>
          </a:xfrm>
        </p:grpSpPr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E370D063-12C3-4D21-8CDC-950A500BD271}"/>
                </a:ext>
              </a:extLst>
            </p:cNvPr>
            <p:cNvSpPr txBox="1"/>
            <p:nvPr/>
          </p:nvSpPr>
          <p:spPr>
            <a:xfrm>
              <a:off x="810754" y="2781275"/>
              <a:ext cx="44211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1. How to describe a graph‘s overall structure?</a:t>
              </a:r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3A609F16-C1F7-4F70-BC11-23C6EBB8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38305" y="1124744"/>
              <a:ext cx="3566048" cy="1725458"/>
            </a:xfrm>
            <a:prstGeom prst="rect">
              <a:avLst/>
            </a:prstGeom>
          </p:spPr>
        </p:pic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6966B02B-0ED8-407B-8733-F9E01D8E9587}"/>
              </a:ext>
            </a:extLst>
          </p:cNvPr>
          <p:cNvGrpSpPr/>
          <p:nvPr/>
        </p:nvGrpSpPr>
        <p:grpSpPr>
          <a:xfrm>
            <a:off x="7176120" y="1438326"/>
            <a:ext cx="3987718" cy="2029088"/>
            <a:chOff x="7176120" y="1438326"/>
            <a:chExt cx="3987718" cy="2029088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6529407-CB0C-4223-B1CD-1B0A191F3B63}"/>
                </a:ext>
              </a:extLst>
            </p:cNvPr>
            <p:cNvSpPr txBox="1"/>
            <p:nvPr/>
          </p:nvSpPr>
          <p:spPr>
            <a:xfrm>
              <a:off x="7176120" y="3005749"/>
              <a:ext cx="39877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2. How to coarsen a graph?</a:t>
              </a:r>
            </a:p>
          </p:txBody>
        </p: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3E23C3D7-07A5-4830-9F07-6751CD18D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79002" y="1438326"/>
              <a:ext cx="2381954" cy="1098294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83F4C9C6-AFB7-4CB5-B9CF-ACEFD26517BC}"/>
              </a:ext>
            </a:extLst>
          </p:cNvPr>
          <p:cNvGrpSpPr/>
          <p:nvPr/>
        </p:nvGrpSpPr>
        <p:grpSpPr>
          <a:xfrm>
            <a:off x="3266716" y="3717032"/>
            <a:ext cx="5277556" cy="2232247"/>
            <a:chOff x="3266716" y="3717032"/>
            <a:chExt cx="5277556" cy="2232247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D0CEA17C-06DD-4F17-B2F4-F5B7697B6C9E}"/>
                </a:ext>
              </a:extLst>
            </p:cNvPr>
            <p:cNvSpPr txBox="1"/>
            <p:nvPr/>
          </p:nvSpPr>
          <p:spPr>
            <a:xfrm>
              <a:off x="3266716" y="5487614"/>
              <a:ext cx="5040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algn="ctr">
                <a:spcAft>
                  <a:spcPts val="1000"/>
                </a:spcAft>
                <a:buClr>
                  <a:schemeClr val="tx2"/>
                </a:buClr>
                <a:defRPr sz="2400" b="1">
                  <a:solidFill>
                    <a:srgbClr val="3F6DB1"/>
                  </a:solidFill>
                </a:defRPr>
              </a:lvl1pPr>
            </a:lstStyle>
            <a:p>
              <a:r>
                <a:rPr lang="en-US" dirty="0"/>
                <a:t>3.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0E98B174-D110-4148-B637-B97089D8AB95}"/>
                </a:ext>
              </a:extLst>
            </p:cNvPr>
            <p:cNvCxnSpPr>
              <a:cxnSpLocks/>
            </p:cNvCxnSpPr>
            <p:nvPr/>
          </p:nvCxnSpPr>
          <p:spPr>
            <a:xfrm>
              <a:off x="3647728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D7CD6808-2B0F-42C9-9B0B-B3E80FD2B5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80176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717EDC7C-4BB4-4071-8A79-46D401A065B5}"/>
              </a:ext>
            </a:extLst>
          </p:cNvPr>
          <p:cNvSpPr/>
          <p:nvPr/>
        </p:nvSpPr>
        <p:spPr bwMode="auto">
          <a:xfrm>
            <a:off x="810754" y="1064293"/>
            <a:ext cx="4421150" cy="2559536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3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675B7EC-738F-4F76-B2E6-5695FA000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818" y="1770720"/>
            <a:ext cx="4807964" cy="295617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  <a:latin typeface="+mn-lt"/>
              </a:rPr>
              <a:t>Graphs as Linear Operators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198AC9A-D7B1-4F9F-B96C-6B8107807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818" y="1770720"/>
            <a:ext cx="4807964" cy="29561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3E1982B3-025C-4737-893D-340A3DFF30BE}"/>
                  </a:ext>
                </a:extLst>
              </p:cNvPr>
              <p:cNvSpPr txBox="1"/>
              <p:nvPr/>
            </p:nvSpPr>
            <p:spPr>
              <a:xfrm>
                <a:off x="6960096" y="2997264"/>
                <a:ext cx="3590214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𝒢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:=</m:t>
                      </m:r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𝒱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ℰ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ℝ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3E1982B3-025C-4737-893D-340A3DFF30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0096" y="2997264"/>
                <a:ext cx="3590214" cy="55912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B81E0583-5A98-4968-A8D2-63240EF62F54}"/>
              </a:ext>
            </a:extLst>
          </p:cNvPr>
          <p:cNvGrpSpPr/>
          <p:nvPr/>
        </p:nvGrpSpPr>
        <p:grpSpPr>
          <a:xfrm>
            <a:off x="7742330" y="2852936"/>
            <a:ext cx="3754270" cy="1751479"/>
            <a:chOff x="7742330" y="1743045"/>
            <a:chExt cx="3754270" cy="1751479"/>
          </a:xfrm>
        </p:grpSpPr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CB6023C-76A3-418D-9BBB-658C3AD7AE6A}"/>
                </a:ext>
              </a:extLst>
            </p:cNvPr>
            <p:cNvSpPr/>
            <p:nvPr/>
          </p:nvSpPr>
          <p:spPr bwMode="auto">
            <a:xfrm>
              <a:off x="8616280" y="1743045"/>
              <a:ext cx="1835810" cy="72008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feld 9">
                  <a:extLst>
                    <a:ext uri="{FF2B5EF4-FFF2-40B4-BE49-F238E27FC236}">
                      <a16:creationId xmlns:a16="http://schemas.microsoft.com/office/drawing/2014/main" id="{AE57999C-4B1A-462A-8CFB-A3DFB828CAB5}"/>
                    </a:ext>
                  </a:extLst>
                </p:cNvPr>
                <p:cNvSpPr txBox="1"/>
                <p:nvPr/>
              </p:nvSpPr>
              <p:spPr>
                <a:xfrm>
                  <a:off x="7742330" y="2535287"/>
                  <a:ext cx="3754270" cy="95923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:r>
                    <a:rPr lang="en-US" sz="2400" dirty="0">
                      <a:solidFill>
                        <a:srgbClr val="C00000"/>
                      </a:solidFill>
                    </a:rPr>
                    <a:t>A linear operator </a:t>
                  </a:r>
                  <a:endParaRPr lang="de-DE" sz="2400" i="1" dirty="0">
                    <a:solidFill>
                      <a:srgbClr val="C00000"/>
                    </a:solidFill>
                    <a:latin typeface="Cambria Math" panose="02040503050406030204" pitchFamily="18" charset="0"/>
                  </a:endParaRPr>
                </a:p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2400" b="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</m:oMath>
                  </a14:m>
                  <a:r>
                    <a:rPr lang="de-DE" sz="2400" dirty="0">
                      <a:solidFill>
                        <a:srgbClr val="C00000"/>
                      </a:solidFill>
                    </a:rPr>
                    <a:t> </a:t>
                  </a:r>
                  <a:r>
                    <a:rPr lang="en-US" sz="2400" dirty="0">
                      <a:solidFill>
                        <a:srgbClr val="C00000"/>
                      </a:solidFill>
                    </a:rPr>
                    <a:t>on signals</a:t>
                  </a:r>
                </a:p>
              </p:txBody>
            </p:sp>
          </mc:Choice>
          <mc:Fallback xmlns="">
            <p:sp>
              <p:nvSpPr>
                <p:cNvPr id="10" name="Textfeld 9">
                  <a:extLst>
                    <a:ext uri="{FF2B5EF4-FFF2-40B4-BE49-F238E27FC236}">
                      <a16:creationId xmlns:a16="http://schemas.microsoft.com/office/drawing/2014/main" id="{AE57999C-4B1A-462A-8CFB-A3DFB828CAB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42330" y="2535287"/>
                  <a:ext cx="3754270" cy="959237"/>
                </a:xfrm>
                <a:prstGeom prst="rect">
                  <a:avLst/>
                </a:prstGeom>
                <a:blipFill>
                  <a:blip r:embed="rId7"/>
                  <a:stretch>
                    <a:fillRect t="-4459" b="-1401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/>
              <p:nvPr/>
            </p:nvSpPr>
            <p:spPr>
              <a:xfrm>
                <a:off x="466386" y="5219024"/>
                <a:ext cx="5407121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:r>
                  <a:rPr lang="en-US" sz="2800" b="0" dirty="0"/>
                  <a:t>Transformed signal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𝑊𝑥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386" y="5219024"/>
                <a:ext cx="5407121" cy="430887"/>
              </a:xfrm>
              <a:prstGeom prst="rect">
                <a:avLst/>
              </a:prstGeom>
              <a:blipFill>
                <a:blip r:embed="rId8"/>
                <a:stretch>
                  <a:fillRect l="-3608" t="-25352" b="-492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Grafik 14">
            <a:extLst>
              <a:ext uri="{FF2B5EF4-FFF2-40B4-BE49-F238E27FC236}">
                <a16:creationId xmlns:a16="http://schemas.microsoft.com/office/drawing/2014/main" id="{AB5AFC16-02B4-4CFD-94B3-953353FEF2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7408" y="1770720"/>
            <a:ext cx="4807964" cy="29561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8B1BA9D-7FD5-404D-B6D0-7B23B6810436}"/>
                  </a:ext>
                </a:extLst>
              </p:cNvPr>
              <p:cNvSpPr txBox="1"/>
              <p:nvPr/>
            </p:nvSpPr>
            <p:spPr>
              <a:xfrm>
                <a:off x="2063552" y="5229199"/>
                <a:ext cx="221278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:r>
                  <a:rPr lang="de-DE" sz="2800" b="0" dirty="0"/>
                  <a:t>Signal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8B1BA9D-7FD5-404D-B6D0-7B23B68104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3552" y="5229199"/>
                <a:ext cx="2212785" cy="430887"/>
              </a:xfrm>
              <a:prstGeom prst="rect">
                <a:avLst/>
              </a:prstGeom>
              <a:blipFill>
                <a:blip r:embed="rId11"/>
                <a:stretch>
                  <a:fillRect l="-9669" t="-25714" b="-50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450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  <p:bldP spid="1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  <a:latin typeface="+mn-lt"/>
              </a:rPr>
              <a:t>Signals as Heat Distributions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6</a:t>
            </a:fld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/>
              <p:nvPr/>
            </p:nvSpPr>
            <p:spPr>
              <a:xfrm>
                <a:off x="5044964" y="4094009"/>
                <a:ext cx="1428020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𝑊𝑥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4964" y="4094009"/>
                <a:ext cx="1428020" cy="55912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58EB94D-441D-4EC8-AA3F-B4814C68A91C}"/>
                  </a:ext>
                </a:extLst>
              </p:cNvPr>
              <p:cNvSpPr txBox="1"/>
              <p:nvPr/>
            </p:nvSpPr>
            <p:spPr>
              <a:xfrm>
                <a:off x="1399459" y="4094009"/>
                <a:ext cx="1212511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58EB94D-441D-4EC8-AA3F-B4814C68A9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9459" y="4094009"/>
                <a:ext cx="1212511" cy="55912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Grafik 13">
            <a:extLst>
              <a:ext uri="{FF2B5EF4-FFF2-40B4-BE49-F238E27FC236}">
                <a16:creationId xmlns:a16="http://schemas.microsoft.com/office/drawing/2014/main" id="{1BF8919C-A041-4764-A545-701D83536A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09305" y="1845965"/>
            <a:ext cx="2699339" cy="1659686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1A028249-01C1-4D9D-8476-0A0B6C3C64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657198" y="1845965"/>
            <a:ext cx="2699339" cy="1659686"/>
          </a:xfrm>
          <a:prstGeom prst="rect">
            <a:avLst/>
          </a:prstGeom>
        </p:spPr>
      </p:pic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8699813E-D2F2-4F9E-8F86-05CF0A43E0F7}"/>
              </a:ext>
            </a:extLst>
          </p:cNvPr>
          <p:cNvCxnSpPr>
            <a:cxnSpLocks/>
          </p:cNvCxnSpPr>
          <p:nvPr/>
        </p:nvCxnSpPr>
        <p:spPr>
          <a:xfrm>
            <a:off x="3503712" y="2780928"/>
            <a:ext cx="72008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AAD45458-8015-4E07-BB9A-2CC5819C9E34}"/>
              </a:ext>
            </a:extLst>
          </p:cNvPr>
          <p:cNvGrpSpPr/>
          <p:nvPr/>
        </p:nvGrpSpPr>
        <p:grpSpPr>
          <a:xfrm>
            <a:off x="7392144" y="1415078"/>
            <a:ext cx="4141966" cy="3238058"/>
            <a:chOff x="7392144" y="1916832"/>
            <a:chExt cx="4141966" cy="323805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feld 20">
                  <a:extLst>
                    <a:ext uri="{FF2B5EF4-FFF2-40B4-BE49-F238E27FC236}">
                      <a16:creationId xmlns:a16="http://schemas.microsoft.com/office/drawing/2014/main" id="{145C2793-EA86-48A2-9AF1-0A7EADC48D8D}"/>
                    </a:ext>
                  </a:extLst>
                </p:cNvPr>
                <p:cNvSpPr txBox="1"/>
                <p:nvPr/>
              </p:nvSpPr>
              <p:spPr>
                <a:xfrm>
                  <a:off x="9321159" y="4595763"/>
                  <a:ext cx="1726563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′′</m:t>
                            </m:r>
                          </m:sup>
                        </m:sSup>
                        <m:r>
                          <a:rPr lang="de-DE" sz="2800" b="0" i="1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de-DE" sz="2800" b="0" i="1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de-DE" sz="2800" dirty="0" err="1">
                    <a:solidFill>
                      <a:srgbClr val="3F6DB1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Textfeld 20">
                  <a:extLst>
                    <a:ext uri="{FF2B5EF4-FFF2-40B4-BE49-F238E27FC236}">
                      <a16:creationId xmlns:a16="http://schemas.microsoft.com/office/drawing/2014/main" id="{145C2793-EA86-48A2-9AF1-0A7EADC48D8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21159" y="4595763"/>
                  <a:ext cx="1726563" cy="559127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7AE96B22-4EBD-4127-8C29-418370BA6EA1}"/>
                </a:ext>
              </a:extLst>
            </p:cNvPr>
            <p:cNvCxnSpPr>
              <a:cxnSpLocks/>
            </p:cNvCxnSpPr>
            <p:nvPr/>
          </p:nvCxnSpPr>
          <p:spPr>
            <a:xfrm>
              <a:off x="7392144" y="3282682"/>
              <a:ext cx="1080120" cy="0"/>
            </a:xfrm>
            <a:prstGeom prst="straightConnector1">
              <a:avLst/>
            </a:prstGeom>
            <a:ln w="57150">
              <a:solidFill>
                <a:srgbClr val="3F6DB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DE46CC02-E597-4F42-BD0F-7BD4A4FC2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8834771" y="2347719"/>
              <a:ext cx="2699339" cy="1659686"/>
            </a:xfrm>
            <a:prstGeom prst="rect">
              <a:avLst/>
            </a:prstGeom>
          </p:spPr>
        </p:pic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0B641444-F895-4D55-9C31-52DC73CC0F4C}"/>
                </a:ext>
              </a:extLst>
            </p:cNvPr>
            <p:cNvSpPr txBox="1"/>
            <p:nvPr/>
          </p:nvSpPr>
          <p:spPr>
            <a:xfrm>
              <a:off x="9293971" y="1916832"/>
              <a:ext cx="1780937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de-DE" sz="2800" dirty="0">
                  <a:solidFill>
                    <a:srgbClr val="3F6DB1"/>
                  </a:solidFill>
                </a:rPr>
                <a:t>Equilibrium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feld 32">
                  <a:extLst>
                    <a:ext uri="{FF2B5EF4-FFF2-40B4-BE49-F238E27FC236}">
                      <a16:creationId xmlns:a16="http://schemas.microsoft.com/office/drawing/2014/main" id="{E5E1C083-F666-4B8E-A9EA-61D485046C75}"/>
                    </a:ext>
                  </a:extLst>
                </p:cNvPr>
                <p:cNvSpPr txBox="1"/>
                <p:nvPr/>
              </p:nvSpPr>
              <p:spPr>
                <a:xfrm>
                  <a:off x="7536160" y="2907617"/>
                  <a:ext cx="677493" cy="43601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de-DE" sz="2000" i="1" dirty="0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de-DE" sz="2000" i="1" dirty="0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2000" i="1" dirty="0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de-DE" sz="2000" dirty="0">
                    <a:solidFill>
                      <a:srgbClr val="3F6DB1"/>
                    </a:solidFill>
                  </a:endParaRPr>
                </a:p>
              </p:txBody>
            </p:sp>
          </mc:Choice>
          <mc:Fallback xmlns="">
            <p:sp>
              <p:nvSpPr>
                <p:cNvPr id="33" name="Textfeld 32">
                  <a:extLst>
                    <a:ext uri="{FF2B5EF4-FFF2-40B4-BE49-F238E27FC236}">
                      <a16:creationId xmlns:a16="http://schemas.microsoft.com/office/drawing/2014/main" id="{E5E1C083-F666-4B8E-A9EA-61D485046C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36160" y="2907617"/>
                  <a:ext cx="677493" cy="436017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A864163-BD74-4A8E-AD21-22A1C1D4FE9B}"/>
                  </a:ext>
                </a:extLst>
              </p:cNvPr>
              <p:cNvSpPr txBox="1"/>
              <p:nvPr/>
            </p:nvSpPr>
            <p:spPr>
              <a:xfrm>
                <a:off x="3629172" y="2405864"/>
                <a:ext cx="458251" cy="4360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de-DE" sz="2000" i="1" dirty="0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A864163-BD74-4A8E-AD21-22A1C1D4FE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9172" y="2405864"/>
                <a:ext cx="458251" cy="43601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Grafik 35">
            <a:extLst>
              <a:ext uri="{FF2B5EF4-FFF2-40B4-BE49-F238E27FC236}">
                <a16:creationId xmlns:a16="http://schemas.microsoft.com/office/drawing/2014/main" id="{DB27CBBE-66E4-4976-B9F8-0F9584B0ACE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409305" y="1845965"/>
            <a:ext cx="2699339" cy="1659686"/>
          </a:xfrm>
          <a:prstGeom prst="rect">
            <a:avLst/>
          </a:prstGeom>
        </p:spPr>
      </p:pic>
      <p:sp>
        <p:nvSpPr>
          <p:cNvPr id="37" name="Textfeld 36">
            <a:extLst>
              <a:ext uri="{FF2B5EF4-FFF2-40B4-BE49-F238E27FC236}">
                <a16:creationId xmlns:a16="http://schemas.microsoft.com/office/drawing/2014/main" id="{BE87DD44-5CD0-4D76-9AD0-A998C895ABFA}"/>
              </a:ext>
            </a:extLst>
          </p:cNvPr>
          <p:cNvSpPr txBox="1"/>
          <p:nvPr/>
        </p:nvSpPr>
        <p:spPr>
          <a:xfrm>
            <a:off x="3162722" y="2987660"/>
            <a:ext cx="138659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400" dirty="0"/>
              <a:t>Heat Flow</a:t>
            </a:r>
          </a:p>
        </p:txBody>
      </p:sp>
      <p:sp>
        <p:nvSpPr>
          <p:cNvPr id="38" name="Geschweifte Klammer links 37">
            <a:extLst>
              <a:ext uri="{FF2B5EF4-FFF2-40B4-BE49-F238E27FC236}">
                <a16:creationId xmlns:a16="http://schemas.microsoft.com/office/drawing/2014/main" id="{6B559F63-808F-4B4A-B66B-91680C9E0526}"/>
              </a:ext>
            </a:extLst>
          </p:cNvPr>
          <p:cNvSpPr/>
          <p:nvPr/>
        </p:nvSpPr>
        <p:spPr>
          <a:xfrm rot="16200000">
            <a:off x="5705587" y="-429088"/>
            <a:ext cx="780133" cy="10876912"/>
          </a:xfrm>
          <a:prstGeom prst="leftBrace">
            <a:avLst>
              <a:gd name="adj1" fmla="val 65717"/>
              <a:gd name="adj2" fmla="val 50000"/>
            </a:avLst>
          </a:prstGeom>
          <a:noFill/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C00000"/>
              </a:solidFill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3096BC84-5E29-4680-BE8F-C16C8A8BEE8C}"/>
              </a:ext>
            </a:extLst>
          </p:cNvPr>
          <p:cNvSpPr txBox="1"/>
          <p:nvPr/>
        </p:nvSpPr>
        <p:spPr>
          <a:xfrm>
            <a:off x="3265848" y="5582120"/>
            <a:ext cx="5659626" cy="43088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800" dirty="0">
                <a:solidFill>
                  <a:srgbClr val="C00000"/>
                </a:solidFill>
              </a:rPr>
              <a:t>Described by the Fourier Transform</a:t>
            </a:r>
          </a:p>
        </p:txBody>
      </p:sp>
    </p:spTree>
    <p:extLst>
      <p:ext uri="{BB962C8B-B14F-4D97-AF65-F5344CB8AC3E}">
        <p14:creationId xmlns:p14="http://schemas.microsoft.com/office/powerpoint/2010/main" val="221611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 animBg="1"/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</a:rPr>
              <a:t>The Classical Fourier Transform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7C8EED8-D3EB-49DE-A6EC-F6A01A172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344" y="1794918"/>
            <a:ext cx="4680519" cy="216733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5D408156-5618-4055-9630-694982D30FCD}"/>
                  </a:ext>
                </a:extLst>
              </p:cNvPr>
              <p:cNvSpPr txBox="1"/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de-DE" sz="28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⟼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acc>
                            <m:accPr>
                              <m:chr m:val="̂"/>
                              <m:ctrlPr>
                                <a:rPr lang="de-DE" sz="28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sz="28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</m:nary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5D408156-5618-4055-9630-694982D30F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950B6DA4-D7F2-4F53-9458-C3AF15970A79}"/>
              </a:ext>
            </a:extLst>
          </p:cNvPr>
          <p:cNvGrpSpPr/>
          <p:nvPr/>
        </p:nvGrpSpPr>
        <p:grpSpPr>
          <a:xfrm>
            <a:off x="5084364" y="1268760"/>
            <a:ext cx="6644768" cy="5023623"/>
            <a:chOff x="5084364" y="1268760"/>
            <a:chExt cx="6644768" cy="5023623"/>
          </a:xfrm>
        </p:grpSpPr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CC0307D1-74D8-4F39-B4DF-4DD75B4DE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63952" y="1268760"/>
              <a:ext cx="2931046" cy="1436645"/>
            </a:xfrm>
            <a:prstGeom prst="rect">
              <a:avLst/>
            </a:prstGeom>
          </p:spPr>
        </p:pic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9DDED5E5-C181-4C9C-85A5-610E01A82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63952" y="2492896"/>
              <a:ext cx="2931046" cy="1436645"/>
            </a:xfrm>
            <a:prstGeom prst="rect">
              <a:avLst/>
            </a:prstGeom>
          </p:spPr>
        </p:pic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AC066443-A4C8-44D9-8E0E-83B0A21DA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663952" y="4221088"/>
              <a:ext cx="2931046" cy="143664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feld 22">
                  <a:extLst>
                    <a:ext uri="{FF2B5EF4-FFF2-40B4-BE49-F238E27FC236}">
                      <a16:creationId xmlns:a16="http://schemas.microsoft.com/office/drawing/2014/main" id="{4CB77017-758D-4A0B-832D-EB6F4BFE6798}"/>
                    </a:ext>
                  </a:extLst>
                </p:cNvPr>
                <p:cNvSpPr txBox="1"/>
                <p:nvPr/>
              </p:nvSpPr>
              <p:spPr>
                <a:xfrm>
                  <a:off x="5084364" y="2933104"/>
                  <a:ext cx="367087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 xmlns="">
            <p:sp>
              <p:nvSpPr>
                <p:cNvPr id="23" name="Textfeld 22">
                  <a:extLst>
                    <a:ext uri="{FF2B5EF4-FFF2-40B4-BE49-F238E27FC236}">
                      <a16:creationId xmlns:a16="http://schemas.microsoft.com/office/drawing/2014/main" id="{4CB77017-758D-4A0B-832D-EB6F4BFE67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84364" y="2933104"/>
                  <a:ext cx="367087" cy="559127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090834FE-7CE1-4C72-A81F-9A8187A27946}"/>
                    </a:ext>
                  </a:extLst>
                </p:cNvPr>
                <p:cNvSpPr txBox="1"/>
                <p:nvPr/>
              </p:nvSpPr>
              <p:spPr>
                <a:xfrm>
                  <a:off x="6945931" y="2146278"/>
                  <a:ext cx="367087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 xmlns=""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090834FE-7CE1-4C72-A81F-9A8187A2794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5931" y="2146278"/>
                  <a:ext cx="367087" cy="559127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30DF74D2-A741-41FC-832F-186D0FCBAEA6}"/>
                    </a:ext>
                  </a:extLst>
                </p:cNvPr>
                <p:cNvSpPr txBox="1"/>
                <p:nvPr/>
              </p:nvSpPr>
              <p:spPr>
                <a:xfrm>
                  <a:off x="6945931" y="3786844"/>
                  <a:ext cx="367087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 xmlns=""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30DF74D2-A741-41FC-832F-186D0FCBAEA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5931" y="3786844"/>
                  <a:ext cx="367087" cy="559127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feld 18">
                  <a:extLst>
                    <a:ext uri="{FF2B5EF4-FFF2-40B4-BE49-F238E27FC236}">
                      <a16:creationId xmlns:a16="http://schemas.microsoft.com/office/drawing/2014/main" id="{111DB58F-64FB-482E-B6DF-18A9BDDA8F3A}"/>
                    </a:ext>
                  </a:extLst>
                </p:cNvPr>
                <p:cNvSpPr txBox="1"/>
                <p:nvPr/>
              </p:nvSpPr>
              <p:spPr>
                <a:xfrm>
                  <a:off x="6942542" y="5733256"/>
                  <a:ext cx="368691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 xmlns="">
            <p:sp>
              <p:nvSpPr>
                <p:cNvPr id="19" name="Textfeld 18">
                  <a:extLst>
                    <a:ext uri="{FF2B5EF4-FFF2-40B4-BE49-F238E27FC236}">
                      <a16:creationId xmlns:a16="http://schemas.microsoft.com/office/drawing/2014/main" id="{111DB58F-64FB-482E-B6DF-18A9BDDA8F3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2542" y="5733256"/>
                  <a:ext cx="368691" cy="559127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feld 27">
                  <a:extLst>
                    <a:ext uri="{FF2B5EF4-FFF2-40B4-BE49-F238E27FC236}">
                      <a16:creationId xmlns:a16="http://schemas.microsoft.com/office/drawing/2014/main" id="{5B31C4F3-A15C-4E58-B1A5-F1C4C2D3609B}"/>
                    </a:ext>
                  </a:extLst>
                </p:cNvPr>
                <p:cNvSpPr txBox="1"/>
                <p:nvPr/>
              </p:nvSpPr>
              <p:spPr>
                <a:xfrm>
                  <a:off x="9032568" y="1515354"/>
                  <a:ext cx="1578958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 xmlns="">
            <p:sp>
              <p:nvSpPr>
                <p:cNvPr id="28" name="Textfeld 27">
                  <a:extLst>
                    <a:ext uri="{FF2B5EF4-FFF2-40B4-BE49-F238E27FC236}">
                      <a16:creationId xmlns:a16="http://schemas.microsoft.com/office/drawing/2014/main" id="{5B31C4F3-A15C-4E58-B1A5-F1C4C2D360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32568" y="1515354"/>
                  <a:ext cx="1578958" cy="559127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feld 28">
                  <a:extLst>
                    <a:ext uri="{FF2B5EF4-FFF2-40B4-BE49-F238E27FC236}">
                      <a16:creationId xmlns:a16="http://schemas.microsoft.com/office/drawing/2014/main" id="{00094F3D-ACFF-4439-91E3-5BE3D5EA9322}"/>
                    </a:ext>
                  </a:extLst>
                </p:cNvPr>
                <p:cNvSpPr txBox="1"/>
                <p:nvPr/>
              </p:nvSpPr>
              <p:spPr>
                <a:xfrm>
                  <a:off x="9027047" y="2929864"/>
                  <a:ext cx="2702085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sin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⁡(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 xmlns="">
            <p:sp>
              <p:nvSpPr>
                <p:cNvPr id="29" name="Textfeld 28">
                  <a:extLst>
                    <a:ext uri="{FF2B5EF4-FFF2-40B4-BE49-F238E27FC236}">
                      <a16:creationId xmlns:a16="http://schemas.microsoft.com/office/drawing/2014/main" id="{00094F3D-ACFF-4439-91E3-5BE3D5EA93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27047" y="2929864"/>
                  <a:ext cx="2702085" cy="559127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DC5A12D2-8051-415D-8803-E1172B7D52F4}"/>
                    </a:ext>
                  </a:extLst>
                </p:cNvPr>
                <p:cNvSpPr txBox="1"/>
                <p:nvPr/>
              </p:nvSpPr>
              <p:spPr>
                <a:xfrm>
                  <a:off x="9027047" y="4659846"/>
                  <a:ext cx="2702085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sin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⁡(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 xmlns=""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DC5A12D2-8051-415D-8803-E1172B7D52F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27047" y="4659846"/>
                  <a:ext cx="2702085" cy="559127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1" name="Rechteck 30">
            <a:extLst>
              <a:ext uri="{FF2B5EF4-FFF2-40B4-BE49-F238E27FC236}">
                <a16:creationId xmlns:a16="http://schemas.microsoft.com/office/drawing/2014/main" id="{68EBE28A-5434-4A5C-9C0C-3646CC9322A7}"/>
              </a:ext>
            </a:extLst>
          </p:cNvPr>
          <p:cNvSpPr/>
          <p:nvPr/>
        </p:nvSpPr>
        <p:spPr bwMode="auto">
          <a:xfrm>
            <a:off x="925426" y="4887623"/>
            <a:ext cx="3212354" cy="864096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07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</a:rPr>
              <a:t>Real-valued Functions as Graph Signals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7C8EED8-D3EB-49DE-A6EC-F6A01A172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91344" y="1794918"/>
            <a:ext cx="4680519" cy="2167333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CC0307D1-74D8-4F39-B4DF-4DD75B4DE3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663953" y="1268760"/>
            <a:ext cx="2931044" cy="143664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9DDED5E5-C181-4C9C-85A5-610E01A82D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663953" y="2492896"/>
            <a:ext cx="2931044" cy="143664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AC066443-A4C8-44D9-8E0E-83B0A21DA63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5663953" y="4221088"/>
            <a:ext cx="2931044" cy="143664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CB77017-758D-4A0B-832D-EB6F4BFE6798}"/>
                  </a:ext>
                </a:extLst>
              </p:cNvPr>
              <p:cNvSpPr txBox="1"/>
              <p:nvPr/>
            </p:nvSpPr>
            <p:spPr>
              <a:xfrm>
                <a:off x="5084364" y="2933104"/>
                <a:ext cx="367087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CB77017-758D-4A0B-832D-EB6F4BFE67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4364" y="2933104"/>
                <a:ext cx="367087" cy="55912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090834FE-7CE1-4C72-A81F-9A8187A27946}"/>
                  </a:ext>
                </a:extLst>
              </p:cNvPr>
              <p:cNvSpPr txBox="1"/>
              <p:nvPr/>
            </p:nvSpPr>
            <p:spPr>
              <a:xfrm>
                <a:off x="6945931" y="2146278"/>
                <a:ext cx="367087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090834FE-7CE1-4C72-A81F-9A8187A279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931" y="2146278"/>
                <a:ext cx="367087" cy="55912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30DF74D2-A741-41FC-832F-186D0FCBAEA6}"/>
                  </a:ext>
                </a:extLst>
              </p:cNvPr>
              <p:cNvSpPr txBox="1"/>
              <p:nvPr/>
            </p:nvSpPr>
            <p:spPr>
              <a:xfrm>
                <a:off x="6945931" y="3786844"/>
                <a:ext cx="367087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30DF74D2-A741-41FC-832F-186D0FCBAE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931" y="3786844"/>
                <a:ext cx="367087" cy="55912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C004C66-0D2A-4622-87F3-7E7DD88A98CA}"/>
                  </a:ext>
                </a:extLst>
              </p:cNvPr>
              <p:cNvSpPr txBox="1"/>
              <p:nvPr/>
            </p:nvSpPr>
            <p:spPr>
              <a:xfrm>
                <a:off x="9032568" y="1515354"/>
                <a:ext cx="1578958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C004C66-0D2A-4622-87F3-7E7DD88A9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2568" y="1515354"/>
                <a:ext cx="1578958" cy="559127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5566C19-9787-44D3-999F-64094BD6649D}"/>
                  </a:ext>
                </a:extLst>
              </p:cNvPr>
              <p:cNvSpPr txBox="1"/>
              <p:nvPr/>
            </p:nvSpPr>
            <p:spPr>
              <a:xfrm>
                <a:off x="9027047" y="2929864"/>
                <a:ext cx="2702085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DE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5566C19-9787-44D3-999F-64094BD664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7047" y="2929864"/>
                <a:ext cx="2702085" cy="559127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A516457E-1961-44D5-8091-E707976C22B6}"/>
                  </a:ext>
                </a:extLst>
              </p:cNvPr>
              <p:cNvSpPr txBox="1"/>
              <p:nvPr/>
            </p:nvSpPr>
            <p:spPr>
              <a:xfrm>
                <a:off x="9027047" y="4659846"/>
                <a:ext cx="2702085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DE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A516457E-1961-44D5-8091-E707976C22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7047" y="4659846"/>
                <a:ext cx="2702085" cy="559127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83063662-74F3-425A-A7EE-288A3168984E}"/>
                  </a:ext>
                </a:extLst>
              </p:cNvPr>
              <p:cNvSpPr txBox="1"/>
              <p:nvPr/>
            </p:nvSpPr>
            <p:spPr>
              <a:xfrm>
                <a:off x="6942542" y="5733256"/>
                <a:ext cx="368691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83063662-74F3-425A-A7EE-288A316898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2542" y="5733256"/>
                <a:ext cx="368691" cy="559127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2CD5B6AF-3FEE-4416-BEAD-0DED07616052}"/>
                  </a:ext>
                </a:extLst>
              </p:cNvPr>
              <p:cNvSpPr txBox="1"/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de-DE" sz="28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⟼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acc>
                            <m:accPr>
                              <m:chr m:val="̂"/>
                              <m:ctrlPr>
                                <a:rPr lang="de-DE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  <m: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</m:nary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2CD5B6AF-3FEE-4416-BEAD-0DED076160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BD5F3F23-2B3D-4138-A24F-49CB5F3A2378}"/>
              </a:ext>
            </a:extLst>
          </p:cNvPr>
          <p:cNvGrpSpPr/>
          <p:nvPr/>
        </p:nvGrpSpPr>
        <p:grpSpPr>
          <a:xfrm>
            <a:off x="522809" y="4950693"/>
            <a:ext cx="5472608" cy="1286619"/>
            <a:chOff x="6542386" y="1754329"/>
            <a:chExt cx="5472608" cy="1286619"/>
          </a:xfrm>
        </p:grpSpPr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5C43A03D-789D-493F-9440-7DC96E8B2520}"/>
                </a:ext>
              </a:extLst>
            </p:cNvPr>
            <p:cNvSpPr/>
            <p:nvPr/>
          </p:nvSpPr>
          <p:spPr bwMode="auto">
            <a:xfrm>
              <a:off x="8810638" y="1754329"/>
              <a:ext cx="936104" cy="72008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28600F95-866C-4D39-9877-F61E363B4ED4}"/>
                </a:ext>
              </a:extLst>
            </p:cNvPr>
            <p:cNvSpPr txBox="1"/>
            <p:nvPr/>
          </p:nvSpPr>
          <p:spPr>
            <a:xfrm>
              <a:off x="6542386" y="2579283"/>
              <a:ext cx="547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>
                  <a:solidFill>
                    <a:srgbClr val="C00000"/>
                  </a:solidFill>
                </a:rPr>
                <a:t>How to generalize for arbitrary graphs?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09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</a:rPr>
              <a:t>The Graph Laplacian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9</a:t>
            </a:fld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5566C19-9787-44D3-999F-64094BD6649D}"/>
                  </a:ext>
                </a:extLst>
              </p:cNvPr>
              <p:cNvSpPr txBox="1"/>
              <p:nvPr/>
            </p:nvSpPr>
            <p:spPr>
              <a:xfrm>
                <a:off x="1271464" y="5514385"/>
                <a:ext cx="2877070" cy="5972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DE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𝜋𝜉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5566C19-9787-44D3-999F-64094BD664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1464" y="5514385"/>
                <a:ext cx="2877070" cy="59727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54AA6CA6-DC33-4B3D-BFDC-4ED6BE76D336}"/>
                  </a:ext>
                </a:extLst>
              </p:cNvPr>
              <p:cNvSpPr txBox="1"/>
              <p:nvPr/>
            </p:nvSpPr>
            <p:spPr>
              <a:xfrm>
                <a:off x="263352" y="3787617"/>
                <a:ext cx="3638688" cy="110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sub>
                          </m:sSub>
                        </m:e>
                      </m:d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sub>
                      </m:sSub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54AA6CA6-DC33-4B3D-BFDC-4ED6BE76D3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352" y="3787617"/>
                <a:ext cx="3638688" cy="110504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feld 30">
                <a:extLst>
                  <a:ext uri="{FF2B5EF4-FFF2-40B4-BE49-F238E27FC236}">
                    <a16:creationId xmlns:a16="http://schemas.microsoft.com/office/drawing/2014/main" id="{B3B4871D-0018-4E9B-819A-18E086A4E22B}"/>
                  </a:ext>
                </a:extLst>
              </p:cNvPr>
              <p:cNvSpPr txBox="1"/>
              <p:nvPr/>
            </p:nvSpPr>
            <p:spPr>
              <a:xfrm>
                <a:off x="337449" y="2060848"/>
                <a:ext cx="6622647" cy="110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de-DE" sz="28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p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d>
                            <m:d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    </m:t>
                                  </m:r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</m:d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e>
                                <m:e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</m:d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eqArr>
                            </m:e>
                          </m:d>
                        </m:e>
                      </m:func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31" name="Textfeld 30">
                <a:extLst>
                  <a:ext uri="{FF2B5EF4-FFF2-40B4-BE49-F238E27FC236}">
                    <a16:creationId xmlns:a16="http://schemas.microsoft.com/office/drawing/2014/main" id="{B3B4871D-0018-4E9B-819A-18E086A4E2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449" y="2060848"/>
                <a:ext cx="6622647" cy="110504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feld 31">
                <a:extLst>
                  <a:ext uri="{FF2B5EF4-FFF2-40B4-BE49-F238E27FC236}">
                    <a16:creationId xmlns:a16="http://schemas.microsoft.com/office/drawing/2014/main" id="{A14C43FA-2AA1-4C65-872B-2AB6614CBA9C}"/>
                  </a:ext>
                </a:extLst>
              </p:cNvPr>
              <p:cNvSpPr txBox="1"/>
              <p:nvPr/>
            </p:nvSpPr>
            <p:spPr>
              <a:xfrm>
                <a:off x="8112224" y="5533460"/>
                <a:ext cx="1085745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de-DE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de-DE" sz="2800" dirty="0" err="1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32" name="Textfeld 31">
                <a:extLst>
                  <a:ext uri="{FF2B5EF4-FFF2-40B4-BE49-F238E27FC236}">
                    <a16:creationId xmlns:a16="http://schemas.microsoft.com/office/drawing/2014/main" id="{A14C43FA-2AA1-4C65-872B-2AB6614CBA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2224" y="5533460"/>
                <a:ext cx="1085745" cy="55912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649072D6-6905-488E-9641-5D04D67735FB}"/>
                  </a:ext>
                </a:extLst>
              </p:cNvPr>
              <p:cNvSpPr txBox="1"/>
              <p:nvPr/>
            </p:nvSpPr>
            <p:spPr>
              <a:xfrm>
                <a:off x="7798434" y="1921322"/>
                <a:ext cx="3729547" cy="13840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649072D6-6905-488E-9641-5D04D67735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8434" y="1921322"/>
                <a:ext cx="3729547" cy="13840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4878C44B-0F10-44F3-AD33-86CBA3803726}"/>
                  </a:ext>
                </a:extLst>
              </p:cNvPr>
              <p:cNvSpPr txBox="1"/>
              <p:nvPr/>
            </p:nvSpPr>
            <p:spPr>
              <a:xfrm>
                <a:off x="7537290" y="4060576"/>
                <a:ext cx="2235612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sSub>
                                <m:sSubPr>
                                  <m:ctrlP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4878C44B-0F10-44F3-AD33-86CBA38037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7290" y="4060576"/>
                <a:ext cx="2235612" cy="55912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2119E91B-EA5D-40BE-A7E4-50763E907DAB}"/>
              </a:ext>
            </a:extLst>
          </p:cNvPr>
          <p:cNvCxnSpPr>
            <a:cxnSpLocks/>
          </p:cNvCxnSpPr>
          <p:nvPr/>
        </p:nvCxnSpPr>
        <p:spPr>
          <a:xfrm>
            <a:off x="7176120" y="1268760"/>
            <a:ext cx="0" cy="4968552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F1213F58-D4F3-4615-97F2-F57CC89DD249}"/>
                  </a:ext>
                </a:extLst>
              </p:cNvPr>
              <p:cNvSpPr txBox="1"/>
              <p:nvPr/>
            </p:nvSpPr>
            <p:spPr>
              <a:xfrm>
                <a:off x="2111780" y="1268040"/>
                <a:ext cx="307398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:r>
                  <a:rPr lang="en-US" sz="2400" dirty="0">
                    <a:solidFill>
                      <a:schemeClr val="accent1">
                        <a:lumMod val="75000"/>
                      </a:schemeClr>
                    </a:solidFill>
                  </a:rPr>
                  <a:t>Real-valued function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sz="24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F1213F58-D4F3-4615-97F2-F57CC89DD2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1780" y="1268040"/>
                <a:ext cx="3073983" cy="369332"/>
              </a:xfrm>
              <a:prstGeom prst="rect">
                <a:avLst/>
              </a:prstGeom>
              <a:blipFill>
                <a:blip r:embed="rId8"/>
                <a:stretch>
                  <a:fillRect l="-5545" t="-22951" r="-3564" b="-508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6D3ACB3E-61FB-45C2-9079-F78C44E1A033}"/>
                  </a:ext>
                </a:extLst>
              </p:cNvPr>
              <p:cNvSpPr txBox="1"/>
              <p:nvPr/>
            </p:nvSpPr>
            <p:spPr>
              <a:xfrm>
                <a:off x="8776567" y="1268040"/>
                <a:ext cx="200503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:r>
                  <a:rPr lang="en-US" sz="2400" dirty="0">
                    <a:solidFill>
                      <a:schemeClr val="accent1">
                        <a:lumMod val="75000"/>
                      </a:schemeClr>
                    </a:solidFill>
                  </a:rPr>
                  <a:t>Graph signal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24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6D3ACB3E-61FB-45C2-9079-F78C44E1A0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76567" y="1268040"/>
                <a:ext cx="2005036" cy="369332"/>
              </a:xfrm>
              <a:prstGeom prst="rect">
                <a:avLst/>
              </a:prstGeom>
              <a:blipFill>
                <a:blip r:embed="rId9"/>
                <a:stretch>
                  <a:fillRect l="-9119" t="-22951" r="-2736" b="-508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Grafik 8">
            <a:extLst>
              <a:ext uri="{FF2B5EF4-FFF2-40B4-BE49-F238E27FC236}">
                <a16:creationId xmlns:a16="http://schemas.microsoft.com/office/drawing/2014/main" id="{FB5682EF-0A96-4C9D-B579-5D98401D5B7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713314" y="4077072"/>
            <a:ext cx="1934385" cy="174094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54BE088-7E4C-4487-910A-A43820B98B5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061677" y="3971318"/>
            <a:ext cx="1796215" cy="2265994"/>
          </a:xfrm>
          <a:prstGeom prst="rect">
            <a:avLst/>
          </a:prstGeom>
        </p:spPr>
      </p:pic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DBEC782-B1BB-45CD-A404-83F3E1EDC582}"/>
              </a:ext>
            </a:extLst>
          </p:cNvPr>
          <p:cNvCxnSpPr>
            <a:cxnSpLocks/>
          </p:cNvCxnSpPr>
          <p:nvPr/>
        </p:nvCxnSpPr>
        <p:spPr>
          <a:xfrm>
            <a:off x="2406340" y="4669364"/>
            <a:ext cx="0" cy="775860"/>
          </a:xfrm>
          <a:prstGeom prst="straightConnector1">
            <a:avLst/>
          </a:prstGeom>
          <a:ln w="76200">
            <a:solidFill>
              <a:srgbClr val="3F6DB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1F7FA14-1403-4DB8-A7B5-EF1820B1F190}"/>
              </a:ext>
            </a:extLst>
          </p:cNvPr>
          <p:cNvCxnSpPr>
            <a:cxnSpLocks/>
          </p:cNvCxnSpPr>
          <p:nvPr/>
        </p:nvCxnSpPr>
        <p:spPr>
          <a:xfrm>
            <a:off x="8797800" y="4669364"/>
            <a:ext cx="0" cy="775860"/>
          </a:xfrm>
          <a:prstGeom prst="straightConnector1">
            <a:avLst/>
          </a:prstGeom>
          <a:ln w="76200">
            <a:solidFill>
              <a:srgbClr val="3F6DB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36FBE87E-0FAA-4852-9AAD-812E81839504}"/>
                  </a:ext>
                </a:extLst>
              </p:cNvPr>
              <p:cNvSpPr/>
              <p:nvPr/>
            </p:nvSpPr>
            <p:spPr bwMode="auto">
              <a:xfrm>
                <a:off x="7798428" y="1899990"/>
                <a:ext cx="3729548" cy="152901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rtlCol="0" anchor="ctr"/>
              <a:lstStyle/>
              <a:p>
                <a:pPr lvl="0" algn="ctr">
                  <a:spcAft>
                    <a:spcPts val="1000"/>
                  </a:spcAft>
                  <a:buClr>
                    <a:srgbClr val="003A80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r>
                        <a:rPr lang="de-DE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</m:t>
                      </m:r>
                      <m:r>
                        <a:rPr lang="en-US" sz="2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𝑊</m:t>
                      </m:r>
                      <m:r>
                        <a:rPr lang="de-DE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de-DE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de-DE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de-DE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de-DE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</m:oMath>
                  </m:oMathPara>
                </a14:m>
                <a:endParaRPr lang="en-US" sz="2800" dirty="0">
                  <a:solidFill>
                    <a:srgbClr val="000000"/>
                  </a:solidFill>
                  <a:ea typeface="Cambria Math" panose="02040503050406030204" pitchFamily="18" charset="0"/>
                </a:endParaRPr>
              </a:p>
              <a:p>
                <a:pPr algn="ctr">
                  <a:spcAft>
                    <a:spcPts val="1000"/>
                  </a:spcAft>
                  <a:buClr>
                    <a:srgbClr val="003A80"/>
                  </a:buClr>
                </a:pP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≔</m:t>
                    </m:r>
                  </m:oMath>
                </a14:m>
                <a:r>
                  <a:rPr lang="en-US" sz="2800" dirty="0">
                    <a:solidFill>
                      <a:srgbClr val="000000"/>
                    </a:solidFill>
                    <a:ea typeface="Cambria Math" panose="02040503050406030204" pitchFamily="18" charset="0"/>
                  </a:rPr>
                  <a:t> degree matrix of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endParaRPr lang="en-US" sz="2800" dirty="0">
                  <a:solidFill>
                    <a:srgbClr val="000000"/>
                  </a:solidFill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36FBE87E-0FAA-4852-9AAD-812E818395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98428" y="1899990"/>
                <a:ext cx="3729548" cy="152901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962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0" grpId="0"/>
      <p:bldP spid="32" grpId="0"/>
      <p:bldP spid="33" grpId="0"/>
      <p:bldP spid="34" grpId="0"/>
      <p:bldP spid="15" grpId="0"/>
      <p:bldP spid="17" grpId="0" animBg="1"/>
    </p:bldLst>
  </p:timing>
</p:sld>
</file>

<file path=ppt/theme/theme1.xml><?xml version="1.0" encoding="utf-8"?>
<a:theme xmlns:a="http://schemas.openxmlformats.org/drawingml/2006/main" name="HNI_PPT-Master_ALG_Deutsch_2014_12_12">
  <a:themeElements>
    <a:clrScheme name="Heinz Nixdorf Institut">
      <a:dk1>
        <a:srgbClr val="000000"/>
      </a:dk1>
      <a:lt1>
        <a:srgbClr val="FFFFFF"/>
      </a:lt1>
      <a:dk2>
        <a:srgbClr val="003A80"/>
      </a:dk2>
      <a:lt2>
        <a:srgbClr val="D0D1D3"/>
      </a:lt2>
      <a:accent1>
        <a:srgbClr val="90C4E7"/>
      </a:accent1>
      <a:accent2>
        <a:srgbClr val="8777AF"/>
      </a:accent2>
      <a:accent3>
        <a:srgbClr val="34A29E"/>
      </a:accent3>
      <a:accent4>
        <a:srgbClr val="DB4848"/>
      </a:accent4>
      <a:accent5>
        <a:srgbClr val="FFDD00"/>
      </a:accent5>
      <a:accent6>
        <a:srgbClr val="F6AE3C"/>
      </a:accent6>
      <a:hlink>
        <a:srgbClr val="003A80"/>
      </a:hlink>
      <a:folHlink>
        <a:srgbClr val="34A29E"/>
      </a:folHlink>
    </a:clrScheme>
    <a:fontScheme name="Heinz Nixdorf Institu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12700">
          <a:noFill/>
          <a:miter lim="800000"/>
          <a:headEnd/>
          <a:tailEnd/>
        </a:ln>
        <a:effectLst/>
      </a:spPr>
      <a:bodyPr wrap="none" rtlCol="0" anchor="ctr"/>
      <a:lstStyle>
        <a:defPPr algn="ctr">
          <a:defRPr sz="1600" b="1" dirty="0" smtClean="0">
            <a:solidFill>
              <a:schemeClr val="bg1"/>
            </a:solidFill>
          </a:defRPr>
        </a:defPPr>
      </a:lstStyle>
    </a:spDef>
    <a:txDef>
      <a:spPr>
        <a:noFill/>
      </a:spPr>
      <a:bodyPr wrap="square" rtlCol="0">
        <a:spAutoFit/>
      </a:bodyPr>
      <a:lstStyle>
        <a:defPPr marL="360000" indent="-360000">
          <a:spcAft>
            <a:spcPts val="1000"/>
          </a:spcAft>
          <a:buClr>
            <a:schemeClr val="tx2"/>
          </a:buClr>
          <a:buFont typeface="Wingdings" panose="05000000000000000000" pitchFamily="2" charset="2"/>
          <a:buChar char="n"/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MA-Hesse</Template>
  <TotalTime>0</TotalTime>
  <Words>500</Words>
  <Application>Microsoft Office PowerPoint</Application>
  <PresentationFormat>Breitbild</PresentationFormat>
  <Paragraphs>129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1" baseType="lpstr">
      <vt:lpstr>Cambria Math</vt:lpstr>
      <vt:lpstr>Calibri</vt:lpstr>
      <vt:lpstr>Arial</vt:lpstr>
      <vt:lpstr>Wingdings</vt:lpstr>
      <vt:lpstr>HNI_PPT-Master_ALG_Deutsch_2014_12_12</vt:lpstr>
      <vt:lpstr>PowerPoint-Präsentation</vt:lpstr>
      <vt:lpstr>MOTIVATION</vt:lpstr>
      <vt:lpstr>MOTIVATION</vt:lpstr>
      <vt:lpstr>OVERVIEW</vt:lpstr>
      <vt:lpstr>1. SPECTRAL GRAPH THEORY: Graphs as Linear Operators</vt:lpstr>
      <vt:lpstr>1. SPECTRAL GRAPH THEORY: Signals as Heat Distributions</vt:lpstr>
      <vt:lpstr>1. SPECTRAL GRAPH THEORY: The Classical Fourier Transform</vt:lpstr>
      <vt:lpstr>1. SPECTRAL GRAPH THEORY: Real-valued Functions as Graph Signals</vt:lpstr>
      <vt:lpstr>1. SPECTRAL GRAPH THEORY: The Graph Laplacian</vt:lpstr>
      <vt:lpstr>1. SPECTRAL GRAPH THEORY: Laplacian Eigenvectors</vt:lpstr>
      <vt:lpstr>1. SPECTRAL GRAPH THEORY: Interpretation of the Spectrum</vt:lpstr>
      <vt:lpstr>OVERVIEW</vt:lpstr>
      <vt:lpstr>2. GRAPH COARSENING</vt:lpstr>
      <vt:lpstr>2. GRAPH COARSENING: Edge Contractions</vt:lpstr>
      <vt:lpstr>2. GRAPH COARSENING: Example</vt:lpstr>
      <vt:lpstr>OVERVIEW</vt:lpstr>
    </vt:vector>
  </TitlesOfParts>
  <Company>Heinz Nixdorf Institut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Michael</dc:creator>
  <cp:lastModifiedBy>Clemens Damke</cp:lastModifiedBy>
  <cp:revision>885</cp:revision>
  <cp:lastPrinted>2018-11-13T08:44:02Z</cp:lastPrinted>
  <dcterms:created xsi:type="dcterms:W3CDTF">2017-11-06T09:40:14Z</dcterms:created>
  <dcterms:modified xsi:type="dcterms:W3CDTF">2019-07-27T14:43:17Z</dcterms:modified>
</cp:coreProperties>
</file>